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entation.xml" ContentType="application/vnd.openxmlformats-officedocument.presentationml.presentation.main+xml"/>
  <Override PartName="/ppt/slides/slide47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1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slideLayout46.xml" ContentType="application/vnd.openxmlformats-officedocument.presentationml.slideLayout+xml"/>
  <Override PartName="/ppt/slideLayouts/slideLayout3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slideLayouts/slideLayout35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70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5.xml" ContentType="application/vnd.openxmlformats-officedocument.presentationml.slideLayout+xml"/>
  <Override PartName="/ppt/notesSlides/notesSlide18.xml" ContentType="application/vnd.openxmlformats-officedocument.presentationml.notesSlide+xml"/>
  <Override PartName="/ppt/slideLayouts/slideLayout5.xml" ContentType="application/vnd.openxmlformats-officedocument.presentationml.slideLayout+xml"/>
  <Override PartName="/ppt/notesSlides/notesSlide27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Layouts/slideLayout8.xml" ContentType="application/vnd.openxmlformats-officedocument.presentationml.slideLayout+xml"/>
  <Override PartName="/ppt/notesSlides/notesSlide33.xml" ContentType="application/vnd.openxmlformats-officedocument.presentationml.notesSlide+xml"/>
  <Override PartName="/ppt/slideLayouts/slideLayout9.xml" ContentType="application/vnd.openxmlformats-officedocument.presentationml.slideLayout+xml"/>
  <Override PartName="/ppt/notesSlides/notesSlide32.xml" ContentType="application/vnd.openxmlformats-officedocument.presentationml.notesSlide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notesSlides/notesSlide26.xml" ContentType="application/vnd.openxmlformats-officedocument.presentationml.notesSlide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1.xml" ContentType="application/vnd.openxmlformats-officedocument.presentationml.notesSlide+xml"/>
  <Override PartName="/ppt/notesSlides/notesSlide19.xml" ContentType="application/vnd.openxmlformats-officedocument.presentationml.notesSlide+xml"/>
  <Override PartName="/ppt/slideLayouts/slideLayout33.xml" ContentType="application/vnd.openxmlformats-officedocument.presentationml.slideLayout+xml"/>
  <Override PartName="/ppt/notesSlides/notesSlide20.xml" ContentType="application/vnd.openxmlformats-officedocument.presentationml.notesSlide+xml"/>
  <Override PartName="/ppt/slideLayouts/slideLayout32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22.xml" ContentType="application/vnd.openxmlformats-officedocument.presentationml.notesSlide+xml"/>
  <Override PartName="/ppt/slideLayouts/slideLayout21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Layouts/slideLayout22.xml" ContentType="application/vnd.openxmlformats-officedocument.presentationml.slideLayout+xml"/>
  <Override PartName="/ppt/notesSlides/notesSlide24.xml" ContentType="application/vnd.openxmlformats-officedocument.presentationml.notesSlide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23.xml" ContentType="application/vnd.openxmlformats-officedocument.presentationml.notesSlid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7.xml" ContentType="application/vnd.openxmlformats-officedocument.theme+xml"/>
  <Override PartName="/ppt/theme/theme5.xml" ContentType="application/vnd.openxmlformats-officedocument.theme+xml"/>
  <Override PartName="/ppt/notesMasters/notesMaster1.xml" ContentType="application/vnd.openxmlformats-officedocument.presentationml.notesMaster+xml"/>
  <Override PartName="/ppt/theme/theme4.xml" ContentType="application/vnd.openxmlformats-officedocument.theme+xml"/>
  <Override PartName="/ppt/theme/theme8.xml" ContentType="application/vnd.openxmlformats-officedocument.theme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charts/style2.xml" ContentType="application/vnd.ms-office.chartstyle+xml"/>
  <Override PartName="/ppt/charts/colors2.xml" ContentType="application/vnd.ms-office.chartcolorstyle+xml"/>
  <Override PartName="/ppt/charts/style1.xml" ContentType="application/vnd.ms-office.chartstyle+xml"/>
  <Override PartName="/ppt/charts/colors1.xml" ContentType="application/vnd.ms-office.chartcolorstyle+xml"/>
  <Override PartName="/ppt/charts/chartEx1.xml" ContentType="application/vnd.ms-office.chartex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08" r:id="rId2"/>
    <p:sldMasterId id="2147483696" r:id="rId3"/>
    <p:sldMasterId id="2147483720" r:id="rId4"/>
    <p:sldMasterId id="2147483732" r:id="rId5"/>
    <p:sldMasterId id="2147483737" r:id="rId6"/>
    <p:sldMasterId id="2147483751" r:id="rId7"/>
  </p:sldMasterIdLst>
  <p:notesMasterIdLst>
    <p:notesMasterId r:id="rId57"/>
  </p:notesMasterIdLst>
  <p:sldIdLst>
    <p:sldId id="3678" r:id="rId8"/>
    <p:sldId id="3679" r:id="rId9"/>
    <p:sldId id="256" r:id="rId10"/>
    <p:sldId id="3648" r:id="rId11"/>
    <p:sldId id="3651" r:id="rId12"/>
    <p:sldId id="3585" r:id="rId13"/>
    <p:sldId id="3644" r:id="rId14"/>
    <p:sldId id="3588" r:id="rId15"/>
    <p:sldId id="3652" r:id="rId16"/>
    <p:sldId id="3590" r:id="rId17"/>
    <p:sldId id="3591" r:id="rId18"/>
    <p:sldId id="3649" r:id="rId19"/>
    <p:sldId id="3593" r:id="rId20"/>
    <p:sldId id="3609" r:id="rId21"/>
    <p:sldId id="3618" r:id="rId22"/>
    <p:sldId id="3624" r:id="rId23"/>
    <p:sldId id="3628" r:id="rId24"/>
    <p:sldId id="3629" r:id="rId25"/>
    <p:sldId id="3630" r:id="rId26"/>
    <p:sldId id="3631" r:id="rId27"/>
    <p:sldId id="3639" r:id="rId28"/>
    <p:sldId id="3614" r:id="rId29"/>
    <p:sldId id="3653" r:id="rId30"/>
    <p:sldId id="3654" r:id="rId31"/>
    <p:sldId id="3655" r:id="rId32"/>
    <p:sldId id="3656" r:id="rId33"/>
    <p:sldId id="3657" r:id="rId34"/>
    <p:sldId id="3658" r:id="rId35"/>
    <p:sldId id="261" r:id="rId36"/>
    <p:sldId id="3659" r:id="rId37"/>
    <p:sldId id="3660" r:id="rId38"/>
    <p:sldId id="3661" r:id="rId39"/>
    <p:sldId id="3662" r:id="rId40"/>
    <p:sldId id="3663" r:id="rId41"/>
    <p:sldId id="3664" r:id="rId42"/>
    <p:sldId id="3665" r:id="rId43"/>
    <p:sldId id="3666" r:id="rId44"/>
    <p:sldId id="3667" r:id="rId45"/>
    <p:sldId id="3668" r:id="rId46"/>
    <p:sldId id="3669" r:id="rId47"/>
    <p:sldId id="3670" r:id="rId48"/>
    <p:sldId id="3671" r:id="rId49"/>
    <p:sldId id="3672" r:id="rId50"/>
    <p:sldId id="3673" r:id="rId51"/>
    <p:sldId id="3674" r:id="rId52"/>
    <p:sldId id="3675" r:id="rId53"/>
    <p:sldId id="3676" r:id="rId54"/>
    <p:sldId id="3677" r:id="rId55"/>
    <p:sldId id="3680" r:id="rId56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97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-146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customXml" Target="../customXml/item2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tableStyles" Target="tableStyles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customXml" Target="../customXml/item3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viewProps" Target="view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C:\Users\fycha\Downloads\base%20completa%20cruce%20pp%20y%20pdd%20abril%2019%204pm%20(1).xlsx" TargetMode="Externa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C:\Users\fycha\Downloads\base%20completa%20cruce%20pp%20y%20pdd%20abril%2019%204pm%20(1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[base completa cruce pp y pdd abril 19 4pm (1).xlsx]Hoja5!TablaDinámica15</c:name>
    <c:fmtId val="-1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Hoja5!$B$3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F03-4D05-BA82-8BC27B43BE0D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F03-4D05-BA82-8BC27B43BE0D}"/>
              </c:ext>
            </c:extLst>
          </c:dPt>
          <c:dPt>
            <c:idx val="2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F03-4D05-BA82-8BC27B43BE0D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F03-4D05-BA82-8BC27B43BE0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Hoja5!$A$4:$A$8</c:f>
              <c:strCache>
                <c:ptCount val="5"/>
                <c:pt idx="0">
                  <c:v>5. Bogotá confía en su gobierno</c:v>
                </c:pt>
                <c:pt idx="1">
                  <c:v>4. Bogotá ordena su territorio y avanza en su acción climática</c:v>
                </c:pt>
                <c:pt idx="2">
                  <c:v>3. Bogotá confía en su potencial</c:v>
                </c:pt>
                <c:pt idx="3">
                  <c:v>2. Bogotá confía en su bien-estar</c:v>
                </c:pt>
                <c:pt idx="4">
                  <c:v>1. Bogotá se siente segura</c:v>
                </c:pt>
              </c:strCache>
            </c:strRef>
          </c:cat>
          <c:val>
            <c:numRef>
              <c:f>Hoja5!$B$4:$B$8</c:f>
              <c:numCache>
                <c:formatCode>General</c:formatCode>
                <c:ptCount val="5"/>
                <c:pt idx="0">
                  <c:v>8</c:v>
                </c:pt>
                <c:pt idx="1">
                  <c:v>9</c:v>
                </c:pt>
                <c:pt idx="2">
                  <c:v>8</c:v>
                </c:pt>
                <c:pt idx="3">
                  <c:v>23</c:v>
                </c:pt>
                <c:pt idx="4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DF03-4D05-BA82-8BC27B43BE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76512384"/>
        <c:axId val="176514176"/>
      </c:barChart>
      <c:catAx>
        <c:axId val="1765123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76514176"/>
        <c:crosses val="autoZero"/>
        <c:auto val="1"/>
        <c:lblAlgn val="ctr"/>
        <c:lblOffset val="100"/>
        <c:noMultiLvlLbl val="0"/>
      </c:catAx>
      <c:valAx>
        <c:axId val="176514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76512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1">
    <c:autoUpdate val="0"/>
  </c:externalData>
  <c:extLst xmlns:c16r2="http://schemas.microsoft.com/office/drawing/2015/06/chart">
    <c:ext xmlns:c16="http://schemas.microsoft.com/office/drawing/2014/chart" uri="{E28EC0CA-F0BB-4C9C-879D-F8772B89E7AC}">
      <c16:pivotOptions16>
        <c16:showExpandCollapseFieldButtons val="1"/>
      </c16:pivotOptions16>
    </c:ex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Hoja2!$B$45:$B$49</cx:f>
        <cx:lvl ptCount="5">
          <cx:pt idx="0">1. Bogotá se siente segura</cx:pt>
          <cx:pt idx="1">2. Bogotá confía en su bien-estar</cx:pt>
          <cx:pt idx="2">3. Bogotá confía en su potencial</cx:pt>
          <cx:pt idx="3">4. Bogotá ordena su territorio y avanza en su acción climática</cx:pt>
          <cx:pt idx="4">5. Bogotá confía en su gobierno</cx:pt>
        </cx:lvl>
      </cx:strDim>
      <cx:numDim type="size">
        <cx:f>Hoja2!$D$45:$D$49</cx:f>
        <cx:lvl ptCount="5" formatCode="General">
          <cx:pt idx="0">291</cx:pt>
          <cx:pt idx="1">1095</cx:pt>
          <cx:pt idx="2">695</cx:pt>
          <cx:pt idx="3">389</cx:pt>
          <cx:pt idx="4">506</cx:pt>
        </cx:lvl>
      </cx:numDim>
    </cx:data>
  </cx:chartData>
  <cx:chart>
    <cx:plotArea>
      <cx:plotAreaRegion>
        <cx:series layoutId="treemap" uniqueId="{247464AB-49A8-4B80-9BF2-9C5C4F2642DC}">
          <cx:tx>
            <cx:txData>
              <cx:f>Hoja2!$D$44</cx:f>
              <cx:v>Productos</cx:v>
            </cx:txData>
          </cx:tx>
          <cx:dataPt idx="1">
            <cx:spPr>
              <a:solidFill>
                <a:srgbClr val="FFC000"/>
              </a:solidFill>
            </cx:spPr>
          </cx:dataPt>
          <cx:dataPt idx="2">
            <cx:spPr>
              <a:solidFill>
                <a:srgbClr val="C00000"/>
              </a:solidFill>
            </cx:spPr>
          </cx:dataPt>
          <cx:dataPt idx="3">
            <cx:spPr>
              <a:solidFill>
                <a:srgbClr val="ED7D31"/>
              </a:solidFill>
            </cx:spPr>
          </cx:dataPt>
          <cx:dataPt idx="4">
            <cx:spPr>
              <a:solidFill>
                <a:srgbClr val="92D050"/>
              </a:solidFill>
            </cx:spPr>
          </cx:dataPt>
          <cx:dataLabels pos="inEnd">
            <cx:txPr>
              <a:bodyPr vertOverflow="overflow" horzOverflow="overflow" wrap="square" lIns="0" tIns="0" rIns="0" bIns="0"/>
              <a:lstStyle/>
              <a:p>
                <a:pPr algn="ctr" rtl="0">
                  <a:defRPr sz="2400" b="0" i="0">
                    <a:solidFill>
                      <a:srgbClr val="FFFFFF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pPr>
                <a:endParaRPr lang="es-CO" sz="2400"/>
              </a:p>
            </cx:txPr>
            <cx:visibility seriesName="0" categoryName="1" value="0"/>
          </cx:dataLabels>
          <cx:dataId val="0"/>
          <cx:layoutPr>
            <cx:parentLabelLayout val="overlapping"/>
          </cx:layoutPr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10">
  <cs:axisTitle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>
          <a:lumMod val="65000"/>
        </a:schemeClr>
      </a:solidFill>
      <a:ln w="19050">
        <a:solidFill>
          <a:schemeClr val="bg1"/>
        </a:solidFill>
      </a:ln>
    </cs:spPr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A5A757-D364-4AE0-9D77-D199C2C744C1}" type="datetimeFigureOut">
              <a:rPr lang="es-CO" smtClean="0"/>
              <a:t>21/08/2024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29E5AF-3805-478F-9B44-B76926EB052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26319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5" name="Google Shape;3135;p1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6" name="Google Shape;3136;p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47178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5" name="Google Shape;3135;p1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6" name="Google Shape;3136;p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780263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5" name="Google Shape;3135;p1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6" name="Google Shape;3136;p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18283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5" name="Google Shape;3135;p1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6" name="Google Shape;3136;p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288130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5" name="Google Shape;3135;p1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6" name="Google Shape;3136;p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276560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5" name="Google Shape;3135;p1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6" name="Google Shape;3136;p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01776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5" name="Google Shape;3135;p1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6" name="Google Shape;3136;p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37728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5" name="Google Shape;3135;p1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6" name="Google Shape;3136;p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606167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5" name="Google Shape;3135;p1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6" name="Google Shape;3136;p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94205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5" name="Google Shape;3135;p1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6" name="Google Shape;3136;p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400008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:notes"/>
          <p:cNvSpPr txBox="1">
            <a:spLocks noGrp="1"/>
          </p:cNvSpPr>
          <p:nvPr>
            <p:ph type="body" idx="1"/>
          </p:nvPr>
        </p:nvSpPr>
        <p:spPr>
          <a:xfrm>
            <a:off x="685800" y="4400552"/>
            <a:ext cx="5486400" cy="360044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5" name="Google Shape;3135;p1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6" name="Google Shape;3136;p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659868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20e08cc161d_0_0:notes"/>
          <p:cNvSpPr txBox="1">
            <a:spLocks noGrp="1"/>
          </p:cNvSpPr>
          <p:nvPr>
            <p:ph type="body" idx="1"/>
          </p:nvPr>
        </p:nvSpPr>
        <p:spPr>
          <a:xfrm>
            <a:off x="685800" y="4400551"/>
            <a:ext cx="5486400" cy="3600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g20e08cc161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6:notes"/>
          <p:cNvSpPr txBox="1">
            <a:spLocks noGrp="1"/>
          </p:cNvSpPr>
          <p:nvPr>
            <p:ph type="body" idx="1"/>
          </p:nvPr>
        </p:nvSpPr>
        <p:spPr>
          <a:xfrm>
            <a:off x="685800" y="4400552"/>
            <a:ext cx="5486400" cy="360044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de1b39c075_0_6:notes"/>
          <p:cNvSpPr txBox="1">
            <a:spLocks noGrp="1"/>
          </p:cNvSpPr>
          <p:nvPr>
            <p:ph type="body" idx="1"/>
          </p:nvPr>
        </p:nvSpPr>
        <p:spPr>
          <a:xfrm>
            <a:off x="385763" y="5867400"/>
            <a:ext cx="3086100" cy="4800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g1de1b39c07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814388" y="1524000"/>
            <a:ext cx="5486401" cy="4114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399800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814388" y="1524000"/>
            <a:ext cx="5486401" cy="4114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p12:notes"/>
          <p:cNvSpPr txBox="1">
            <a:spLocks noGrp="1"/>
          </p:cNvSpPr>
          <p:nvPr>
            <p:ph type="body" idx="1"/>
          </p:nvPr>
        </p:nvSpPr>
        <p:spPr>
          <a:xfrm>
            <a:off x="385763" y="5867400"/>
            <a:ext cx="30861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5" name="Google Shape;135;p12:notes"/>
          <p:cNvSpPr txBox="1">
            <a:spLocks noGrp="1"/>
          </p:cNvSpPr>
          <p:nvPr>
            <p:ph type="sldNum" idx="12"/>
          </p:nvPr>
        </p:nvSpPr>
        <p:spPr>
          <a:xfrm>
            <a:off x="2185095" y="11580285"/>
            <a:ext cx="1671638" cy="611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buSzPts val="1400"/>
              <a:defRPr/>
            </a:pPr>
            <a:fld id="{00000000-1234-1234-1234-123412341234}" type="slidenum">
              <a:rPr lang="es-CO" sz="1400"/>
              <a:pPr>
                <a:buSzPts val="1400"/>
                <a:defRPr/>
              </a:pPr>
              <a:t>34</a:t>
            </a:fld>
            <a:endParaRPr sz="14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814388" y="1524000"/>
            <a:ext cx="5486401" cy="4114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p12:notes"/>
          <p:cNvSpPr txBox="1">
            <a:spLocks noGrp="1"/>
          </p:cNvSpPr>
          <p:nvPr>
            <p:ph type="body" idx="1"/>
          </p:nvPr>
        </p:nvSpPr>
        <p:spPr>
          <a:xfrm>
            <a:off x="385763" y="5867400"/>
            <a:ext cx="30861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5" name="Google Shape;135;p12:notes"/>
          <p:cNvSpPr txBox="1">
            <a:spLocks noGrp="1"/>
          </p:cNvSpPr>
          <p:nvPr>
            <p:ph type="sldNum" idx="12"/>
          </p:nvPr>
        </p:nvSpPr>
        <p:spPr>
          <a:xfrm>
            <a:off x="2185095" y="11580285"/>
            <a:ext cx="1671638" cy="611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buSzPts val="1400"/>
              <a:defRPr/>
            </a:pPr>
            <a:fld id="{00000000-1234-1234-1234-123412341234}" type="slidenum">
              <a:rPr lang="es-CO" sz="1400"/>
              <a:pPr>
                <a:buSzPts val="1400"/>
                <a:defRPr/>
              </a:pPr>
              <a:t>35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10013625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:notes"/>
          <p:cNvSpPr txBox="1">
            <a:spLocks noGrp="1"/>
          </p:cNvSpPr>
          <p:nvPr>
            <p:ph type="body" idx="1"/>
          </p:nvPr>
        </p:nvSpPr>
        <p:spPr>
          <a:xfrm>
            <a:off x="685800" y="4400552"/>
            <a:ext cx="5486400" cy="360044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75582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f2f6fea765_1_16:notes"/>
          <p:cNvSpPr txBox="1">
            <a:spLocks noGrp="1"/>
          </p:cNvSpPr>
          <p:nvPr>
            <p:ph type="body" idx="1"/>
          </p:nvPr>
        </p:nvSpPr>
        <p:spPr>
          <a:xfrm>
            <a:off x="385763" y="5867400"/>
            <a:ext cx="3086100" cy="4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6" name="Google Shape;236;g1f2f6fea765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814388" y="1524000"/>
            <a:ext cx="5486401" cy="4114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:notes"/>
          <p:cNvSpPr txBox="1">
            <a:spLocks noGrp="1"/>
          </p:cNvSpPr>
          <p:nvPr>
            <p:ph type="body" idx="1"/>
          </p:nvPr>
        </p:nvSpPr>
        <p:spPr>
          <a:xfrm>
            <a:off x="685800" y="4400552"/>
            <a:ext cx="5486400" cy="360044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871830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9:notes"/>
          <p:cNvSpPr txBox="1">
            <a:spLocks noGrp="1"/>
          </p:cNvSpPr>
          <p:nvPr>
            <p:ph type="body" idx="1"/>
          </p:nvPr>
        </p:nvSpPr>
        <p:spPr>
          <a:xfrm>
            <a:off x="685800" y="4400552"/>
            <a:ext cx="5486400" cy="360044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9:notes"/>
          <p:cNvSpPr txBox="1">
            <a:spLocks noGrp="1"/>
          </p:cNvSpPr>
          <p:nvPr>
            <p:ph type="body" idx="1"/>
          </p:nvPr>
        </p:nvSpPr>
        <p:spPr>
          <a:xfrm>
            <a:off x="685800" y="4400552"/>
            <a:ext cx="5486400" cy="360044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16532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5" name="Google Shape;3135;p1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6" name="Google Shape;3136;p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721257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4:notes"/>
          <p:cNvSpPr txBox="1">
            <a:spLocks noGrp="1"/>
          </p:cNvSpPr>
          <p:nvPr>
            <p:ph type="body" idx="1"/>
          </p:nvPr>
        </p:nvSpPr>
        <p:spPr>
          <a:xfrm>
            <a:off x="685800" y="4400552"/>
            <a:ext cx="5486400" cy="360044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3:notes"/>
          <p:cNvSpPr txBox="1">
            <a:spLocks noGrp="1"/>
          </p:cNvSpPr>
          <p:nvPr>
            <p:ph type="body" idx="1"/>
          </p:nvPr>
        </p:nvSpPr>
        <p:spPr>
          <a:xfrm>
            <a:off x="685800" y="4400552"/>
            <a:ext cx="5486400" cy="360044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5:notes"/>
          <p:cNvSpPr txBox="1">
            <a:spLocks noGrp="1"/>
          </p:cNvSpPr>
          <p:nvPr>
            <p:ph type="body" idx="1"/>
          </p:nvPr>
        </p:nvSpPr>
        <p:spPr>
          <a:xfrm>
            <a:off x="685800" y="4400552"/>
            <a:ext cx="5486400" cy="360044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6:notes"/>
          <p:cNvSpPr txBox="1">
            <a:spLocks noGrp="1"/>
          </p:cNvSpPr>
          <p:nvPr>
            <p:ph type="body" idx="1"/>
          </p:nvPr>
        </p:nvSpPr>
        <p:spPr>
          <a:xfrm>
            <a:off x="685800" y="4400552"/>
            <a:ext cx="5486400" cy="360044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6:notes"/>
          <p:cNvSpPr txBox="1">
            <a:spLocks noGrp="1"/>
          </p:cNvSpPr>
          <p:nvPr>
            <p:ph type="body" idx="1"/>
          </p:nvPr>
        </p:nvSpPr>
        <p:spPr>
          <a:xfrm>
            <a:off x="685800" y="4400552"/>
            <a:ext cx="5486400" cy="360044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5" name="Google Shape;3135;p1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6" name="Google Shape;3136;p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8924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5" name="Google Shape;3135;p1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6" name="Google Shape;3136;p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6310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5" name="Google Shape;3135;p1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6" name="Google Shape;3136;p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1186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5" name="Google Shape;3135;p1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6" name="Google Shape;3136;p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034535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5" name="Google Shape;3135;p1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6" name="Google Shape;3136;p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324912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5" name="Google Shape;3135;p1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6" name="Google Shape;3136;p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14713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s-ES_tradnl"/>
              <a:t>Clic para editar título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4E447-6086-B24C-AEF1-0B2C66E35441}" type="datetimeFigureOut">
              <a:rPr lang="es-ES" smtClean="0"/>
              <a:t>21/08/2024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B6920-19A3-4843-B9D5-11DF9EC37B0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4E447-6086-B24C-AEF1-0B2C66E35441}" type="datetimeFigureOut">
              <a:rPr lang="es-ES" smtClean="0"/>
              <a:t>21/08/2024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B6920-19A3-4843-B9D5-11DF9EC37B0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 anchor="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4E447-6086-B24C-AEF1-0B2C66E35441}" type="datetimeFigureOut">
              <a:rPr lang="es-ES" smtClean="0"/>
              <a:t>21/08/2024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B6920-19A3-4843-B9D5-11DF9EC37B0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B777B-0F3B-4F43-AC3C-5C6C311F1351}" type="datetimeFigureOut">
              <a:rPr lang="es-ES" smtClean="0"/>
              <a:t>21/08/2024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A049-1292-6741-9CF4-3BB30D17C8D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36394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B777B-0F3B-4F43-AC3C-5C6C311F1351}" type="datetimeFigureOut">
              <a:rPr lang="es-ES" smtClean="0"/>
              <a:t>21/08/2024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A049-1292-6741-9CF4-3BB30D17C8D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37555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B777B-0F3B-4F43-AC3C-5C6C311F1351}" type="datetimeFigureOut">
              <a:rPr lang="es-ES" smtClean="0"/>
              <a:t>21/08/2024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A049-1292-6741-9CF4-3BB30D17C8D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5804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B777B-0F3B-4F43-AC3C-5C6C311F1351}" type="datetimeFigureOut">
              <a:rPr lang="es-ES" smtClean="0"/>
              <a:t>21/08/2024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A049-1292-6741-9CF4-3BB30D17C8D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38288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B777B-0F3B-4F43-AC3C-5C6C311F1351}" type="datetimeFigureOut">
              <a:rPr lang="es-ES" smtClean="0"/>
              <a:t>21/08/2024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A049-1292-6741-9CF4-3BB30D17C8D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35628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B777B-0F3B-4F43-AC3C-5C6C311F1351}" type="datetimeFigureOut">
              <a:rPr lang="es-ES" smtClean="0"/>
              <a:t>21/08/2024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A049-1292-6741-9CF4-3BB30D17C8D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0616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B777B-0F3B-4F43-AC3C-5C6C311F1351}" type="datetimeFigureOut">
              <a:rPr lang="es-ES" smtClean="0"/>
              <a:t>21/08/2024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A049-1292-6741-9CF4-3BB30D17C8D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95731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B777B-0F3B-4F43-AC3C-5C6C311F1351}" type="datetimeFigureOut">
              <a:rPr lang="es-ES" smtClean="0"/>
              <a:t>21/08/2024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A049-1292-6741-9CF4-3BB30D17C8D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803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4E447-6086-B24C-AEF1-0B2C66E35441}" type="datetimeFigureOut">
              <a:rPr lang="es-ES" smtClean="0"/>
              <a:t>21/08/2024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B6920-19A3-4843-B9D5-11DF9EC37B0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B777B-0F3B-4F43-AC3C-5C6C311F1351}" type="datetimeFigureOut">
              <a:rPr lang="es-ES" smtClean="0"/>
              <a:t>21/08/2024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A049-1292-6741-9CF4-3BB30D17C8D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31909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B777B-0F3B-4F43-AC3C-5C6C311F1351}" type="datetimeFigureOut">
              <a:rPr lang="es-ES" smtClean="0"/>
              <a:t>21/08/2024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A049-1292-6741-9CF4-3BB30D17C8D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62071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B777B-0F3B-4F43-AC3C-5C6C311F1351}" type="datetimeFigureOut">
              <a:rPr lang="es-ES" smtClean="0"/>
              <a:t>21/08/2024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FA049-1292-6741-9CF4-3BB30D17C8D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49419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B21B8-515C-8E45-ACC6-C958B3C94B4B}" type="datetimeFigureOut">
              <a:rPr lang="es-ES" smtClean="0"/>
              <a:t>21/08/2024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D7B5D-4AAF-944F-8F79-1958F93DB2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9230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B21B8-515C-8E45-ACC6-C958B3C94B4B}" type="datetimeFigureOut">
              <a:rPr lang="es-ES" smtClean="0"/>
              <a:t>21/08/2024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D7B5D-4AAF-944F-8F79-1958F93DB2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18815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B21B8-515C-8E45-ACC6-C958B3C94B4B}" type="datetimeFigureOut">
              <a:rPr lang="es-ES" smtClean="0"/>
              <a:t>21/08/2024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D7B5D-4AAF-944F-8F79-1958F93DB2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93117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B21B8-515C-8E45-ACC6-C958B3C94B4B}" type="datetimeFigureOut">
              <a:rPr lang="es-ES" smtClean="0"/>
              <a:t>21/08/2024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D7B5D-4AAF-944F-8F79-1958F93DB2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55582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B21B8-515C-8E45-ACC6-C958B3C94B4B}" type="datetimeFigureOut">
              <a:rPr lang="es-ES" smtClean="0"/>
              <a:t>21/08/2024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D7B5D-4AAF-944F-8F79-1958F93DB2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03582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B21B8-515C-8E45-ACC6-C958B3C94B4B}" type="datetimeFigureOut">
              <a:rPr lang="es-ES" smtClean="0"/>
              <a:t>21/08/2024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D7B5D-4AAF-944F-8F79-1958F93DB2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16185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B21B8-515C-8E45-ACC6-C958B3C94B4B}" type="datetimeFigureOut">
              <a:rPr lang="es-ES" smtClean="0"/>
              <a:t>21/08/2024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D7B5D-4AAF-944F-8F79-1958F93DB2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4824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4E447-6086-B24C-AEF1-0B2C66E35441}" type="datetimeFigureOut">
              <a:rPr lang="es-ES" smtClean="0"/>
              <a:t>21/08/2024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B6920-19A3-4843-B9D5-11DF9EC37B0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B21B8-515C-8E45-ACC6-C958B3C94B4B}" type="datetimeFigureOut">
              <a:rPr lang="es-ES" smtClean="0"/>
              <a:t>21/08/2024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D7B5D-4AAF-944F-8F79-1958F93DB2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38322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B21B8-515C-8E45-ACC6-C958B3C94B4B}" type="datetimeFigureOut">
              <a:rPr lang="es-ES" smtClean="0"/>
              <a:t>21/08/2024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D7B5D-4AAF-944F-8F79-1958F93DB2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41041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B21B8-515C-8E45-ACC6-C958B3C94B4B}" type="datetimeFigureOut">
              <a:rPr lang="es-ES" smtClean="0"/>
              <a:t>21/08/2024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D7B5D-4AAF-944F-8F79-1958F93DB2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44914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B21B8-515C-8E45-ACC6-C958B3C94B4B}" type="datetimeFigureOut">
              <a:rPr lang="es-ES" smtClean="0"/>
              <a:t>21/08/2024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D7B5D-4AAF-944F-8F79-1958F93DB2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57822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3DB13-654C-4B41-8DFF-F70797730382}" type="datetimeFigureOut">
              <a:rPr lang="es-ES" smtClean="0"/>
              <a:t>21/08/2024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8D71F-2004-B44E-AB4E-71FB18684A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38301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3DB13-654C-4B41-8DFF-F70797730382}" type="datetimeFigureOut">
              <a:rPr lang="es-ES" smtClean="0"/>
              <a:t>21/08/2024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8D71F-2004-B44E-AB4E-71FB18684A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49467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3DB13-654C-4B41-8DFF-F70797730382}" type="datetimeFigureOut">
              <a:rPr lang="es-ES" smtClean="0"/>
              <a:t>21/08/2024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8D71F-2004-B44E-AB4E-71FB18684A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31438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3DB13-654C-4B41-8DFF-F70797730382}" type="datetimeFigureOut">
              <a:rPr lang="es-ES" smtClean="0"/>
              <a:t>21/08/2024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8D71F-2004-B44E-AB4E-71FB18684A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23317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3DB13-654C-4B41-8DFF-F70797730382}" type="datetimeFigureOut">
              <a:rPr lang="es-ES" smtClean="0"/>
              <a:t>21/08/2024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8D71F-2004-B44E-AB4E-71FB18684A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61775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3DB13-654C-4B41-8DFF-F70797730382}" type="datetimeFigureOut">
              <a:rPr lang="es-ES" smtClean="0"/>
              <a:t>21/08/2024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8D71F-2004-B44E-AB4E-71FB18684A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0295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4E447-6086-B24C-AEF1-0B2C66E35441}" type="datetimeFigureOut">
              <a:rPr lang="es-ES" smtClean="0"/>
              <a:t>21/08/2024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B6920-19A3-4843-B9D5-11DF9EC37B0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3DB13-654C-4B41-8DFF-F70797730382}" type="datetimeFigureOut">
              <a:rPr lang="es-ES" smtClean="0"/>
              <a:t>21/08/2024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8D71F-2004-B44E-AB4E-71FB18684A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21031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3DB13-654C-4B41-8DFF-F70797730382}" type="datetimeFigureOut">
              <a:rPr lang="es-ES" smtClean="0"/>
              <a:t>21/08/2024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8D71F-2004-B44E-AB4E-71FB18684A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08965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3DB13-654C-4B41-8DFF-F70797730382}" type="datetimeFigureOut">
              <a:rPr lang="es-ES" smtClean="0"/>
              <a:t>21/08/2024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8D71F-2004-B44E-AB4E-71FB18684A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38328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3DB13-654C-4B41-8DFF-F70797730382}" type="datetimeFigureOut">
              <a:rPr lang="es-ES" smtClean="0"/>
              <a:t>21/08/2024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8D71F-2004-B44E-AB4E-71FB18684A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09552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3DB13-654C-4B41-8DFF-F70797730382}" type="datetimeFigureOut">
              <a:rPr lang="es-ES" smtClean="0"/>
              <a:t>21/08/2024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8D71F-2004-B44E-AB4E-71FB18684A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09508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obj">
  <p:cSld name="Title Slide">
    <p:bg>
      <p:bgPr>
        <a:solidFill>
          <a:schemeClr val="l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8"/>
          <p:cNvSpPr txBox="1">
            <a:spLocks noGrp="1"/>
          </p:cNvSpPr>
          <p:nvPr>
            <p:ph type="ctrTitle"/>
          </p:nvPr>
        </p:nvSpPr>
        <p:spPr>
          <a:xfrm>
            <a:off x="451106" y="232409"/>
            <a:ext cx="8241791" cy="446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8"/>
          <p:cNvSpPr txBox="1">
            <a:spLocks noGrp="1"/>
          </p:cNvSpPr>
          <p:nvPr>
            <p:ph type="subTitle" idx="1"/>
          </p:nvPr>
        </p:nvSpPr>
        <p:spPr>
          <a:xfrm>
            <a:off x="1371600" y="3840482"/>
            <a:ext cx="64008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8"/>
          <p:cNvSpPr txBox="1">
            <a:spLocks noGrp="1"/>
          </p:cNvSpPr>
          <p:nvPr>
            <p:ph type="ftr" idx="11"/>
          </p:nvPr>
        </p:nvSpPr>
        <p:spPr>
          <a:xfrm>
            <a:off x="3108960" y="6377942"/>
            <a:ext cx="29260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8"/>
          <p:cNvSpPr txBox="1">
            <a:spLocks noGrp="1"/>
          </p:cNvSpPr>
          <p:nvPr>
            <p:ph type="dt" idx="10"/>
          </p:nvPr>
        </p:nvSpPr>
        <p:spPr>
          <a:xfrm>
            <a:off x="457200" y="6377942"/>
            <a:ext cx="21031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8"/>
          <p:cNvSpPr txBox="1">
            <a:spLocks noGrp="1"/>
          </p:cNvSpPr>
          <p:nvPr>
            <p:ph type="sldNum" idx="12"/>
          </p:nvPr>
        </p:nvSpPr>
        <p:spPr>
          <a:xfrm>
            <a:off x="6583680" y="6377942"/>
            <a:ext cx="21031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s-MX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92224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9"/>
          <p:cNvSpPr txBox="1">
            <a:spLocks noGrp="1"/>
          </p:cNvSpPr>
          <p:nvPr>
            <p:ph type="title"/>
          </p:nvPr>
        </p:nvSpPr>
        <p:spPr>
          <a:xfrm>
            <a:off x="3186590" y="342139"/>
            <a:ext cx="2770822" cy="446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900" b="1" i="0">
                <a:solidFill>
                  <a:srgbClr val="E61E5E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9"/>
          <p:cNvSpPr txBox="1">
            <a:spLocks noGrp="1"/>
          </p:cNvSpPr>
          <p:nvPr>
            <p:ph type="body" idx="1"/>
          </p:nvPr>
        </p:nvSpPr>
        <p:spPr>
          <a:xfrm>
            <a:off x="756428" y="1259207"/>
            <a:ext cx="763619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9"/>
          <p:cNvSpPr txBox="1">
            <a:spLocks noGrp="1"/>
          </p:cNvSpPr>
          <p:nvPr>
            <p:ph type="ftr" idx="11"/>
          </p:nvPr>
        </p:nvSpPr>
        <p:spPr>
          <a:xfrm>
            <a:off x="3108960" y="6377942"/>
            <a:ext cx="29260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9"/>
          <p:cNvSpPr txBox="1">
            <a:spLocks noGrp="1"/>
          </p:cNvSpPr>
          <p:nvPr>
            <p:ph type="dt" idx="10"/>
          </p:nvPr>
        </p:nvSpPr>
        <p:spPr>
          <a:xfrm>
            <a:off x="457200" y="6377942"/>
            <a:ext cx="21031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9"/>
          <p:cNvSpPr txBox="1">
            <a:spLocks noGrp="1"/>
          </p:cNvSpPr>
          <p:nvPr>
            <p:ph type="sldNum" idx="12"/>
          </p:nvPr>
        </p:nvSpPr>
        <p:spPr>
          <a:xfrm>
            <a:off x="6583680" y="6377942"/>
            <a:ext cx="21031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s-MX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6867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1"/>
          <p:cNvSpPr txBox="1">
            <a:spLocks noGrp="1"/>
          </p:cNvSpPr>
          <p:nvPr>
            <p:ph type="ftr" idx="11"/>
          </p:nvPr>
        </p:nvSpPr>
        <p:spPr>
          <a:xfrm>
            <a:off x="3108960" y="6377942"/>
            <a:ext cx="29260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1"/>
          <p:cNvSpPr txBox="1">
            <a:spLocks noGrp="1"/>
          </p:cNvSpPr>
          <p:nvPr>
            <p:ph type="dt" idx="10"/>
          </p:nvPr>
        </p:nvSpPr>
        <p:spPr>
          <a:xfrm>
            <a:off x="457200" y="6377942"/>
            <a:ext cx="21031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1"/>
          <p:cNvSpPr txBox="1">
            <a:spLocks noGrp="1"/>
          </p:cNvSpPr>
          <p:nvPr>
            <p:ph type="sldNum" idx="12"/>
          </p:nvPr>
        </p:nvSpPr>
        <p:spPr>
          <a:xfrm>
            <a:off x="6583680" y="6377942"/>
            <a:ext cx="21031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s-MX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88646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2"/>
          <p:cNvSpPr txBox="1">
            <a:spLocks noGrp="1"/>
          </p:cNvSpPr>
          <p:nvPr>
            <p:ph type="title"/>
          </p:nvPr>
        </p:nvSpPr>
        <p:spPr>
          <a:xfrm>
            <a:off x="3186590" y="342139"/>
            <a:ext cx="2770822" cy="446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900" b="1" i="0">
                <a:solidFill>
                  <a:srgbClr val="E61E5E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2"/>
          <p:cNvSpPr txBox="1">
            <a:spLocks noGrp="1"/>
          </p:cNvSpPr>
          <p:nvPr>
            <p:ph type="ftr" idx="11"/>
          </p:nvPr>
        </p:nvSpPr>
        <p:spPr>
          <a:xfrm>
            <a:off x="3108960" y="6377942"/>
            <a:ext cx="29260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2"/>
          <p:cNvSpPr txBox="1">
            <a:spLocks noGrp="1"/>
          </p:cNvSpPr>
          <p:nvPr>
            <p:ph type="dt" idx="10"/>
          </p:nvPr>
        </p:nvSpPr>
        <p:spPr>
          <a:xfrm>
            <a:off x="457200" y="6377942"/>
            <a:ext cx="21031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2"/>
          <p:cNvSpPr txBox="1">
            <a:spLocks noGrp="1"/>
          </p:cNvSpPr>
          <p:nvPr>
            <p:ph type="sldNum" idx="12"/>
          </p:nvPr>
        </p:nvSpPr>
        <p:spPr>
          <a:xfrm>
            <a:off x="6583680" y="6377942"/>
            <a:ext cx="21031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s-MX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46580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Diapositiva de títul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8"/>
          <p:cNvSpPr txBox="1"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68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68"/>
          <p:cNvSpPr txBox="1">
            <a:spLocks noGrp="1"/>
          </p:cNvSpPr>
          <p:nvPr>
            <p:ph type="dt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68"/>
          <p:cNvSpPr txBox="1">
            <a:spLocks noGrp="1"/>
          </p:cNvSpPr>
          <p:nvPr>
            <p:ph type="ft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68"/>
          <p:cNvSpPr txBox="1">
            <a:spLocks noGrp="1"/>
          </p:cNvSpPr>
          <p:nvPr>
            <p:ph type="sldNum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CO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4018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4E447-6086-B24C-AEF1-0B2C66E35441}" type="datetimeFigureOut">
              <a:rPr lang="es-ES" smtClean="0"/>
              <a:t>21/08/2024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B6920-19A3-4843-B9D5-11DF9EC37B0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Título y objeto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70"/>
          <p:cNvSpPr txBox="1"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70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70"/>
          <p:cNvSpPr txBox="1">
            <a:spLocks noGrp="1"/>
          </p:cNvSpPr>
          <p:nvPr>
            <p:ph type="dt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0"/>
          <p:cNvSpPr txBox="1">
            <a:spLocks noGrp="1"/>
          </p:cNvSpPr>
          <p:nvPr>
            <p:ph type="ft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70"/>
          <p:cNvSpPr txBox="1">
            <a:spLocks noGrp="1"/>
          </p:cNvSpPr>
          <p:nvPr>
            <p:ph type="sldNum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CO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8992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 1">
  <p:cSld name="Encabezado de sección 1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9"/>
          <p:cNvSpPr txBox="1">
            <a:spLocks noGrp="1"/>
          </p:cNvSpPr>
          <p:nvPr>
            <p:ph type="title"/>
          </p:nvPr>
        </p:nvSpPr>
        <p:spPr>
          <a:xfrm>
            <a:off x="722313" y="4406901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9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b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67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15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15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67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15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67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15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67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15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67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15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67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15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67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69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p69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Google Shape;32;p69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CO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53370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Encabezado de secció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2"/>
          <p:cNvSpPr txBox="1"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2"/>
          <p:cNvSpPr txBox="1"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72"/>
          <p:cNvSpPr txBox="1">
            <a:spLocks noGrp="1"/>
          </p:cNvSpPr>
          <p:nvPr>
            <p:ph type="dt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72"/>
          <p:cNvSpPr txBox="1">
            <a:spLocks noGrp="1"/>
          </p:cNvSpPr>
          <p:nvPr>
            <p:ph type="ft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2"/>
          <p:cNvSpPr txBox="1">
            <a:spLocks noGrp="1"/>
          </p:cNvSpPr>
          <p:nvPr>
            <p:ph type="sldNum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CO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52355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1"/>
          <p:cNvSpPr txBox="1"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9571"/>
              </a:buClr>
              <a:buSzPts val="2400"/>
              <a:buFont typeface="Arial"/>
              <a:buNone/>
              <a:defRPr sz="2400" b="1" i="0">
                <a:solidFill>
                  <a:srgbClr val="52957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71"/>
          <p:cNvSpPr txBox="1">
            <a:spLocks noGrp="1"/>
          </p:cNvSpPr>
          <p:nvPr>
            <p:ph type="ft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1"/>
          <p:cNvSpPr txBox="1">
            <a:spLocks noGrp="1"/>
          </p:cNvSpPr>
          <p:nvPr>
            <p:ph type="dt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1"/>
          <p:cNvSpPr txBox="1">
            <a:spLocks noGrp="1"/>
          </p:cNvSpPr>
          <p:nvPr>
            <p:ph type="sldNum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CO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92777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Dos objetos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3"/>
          <p:cNvSpPr txBox="1"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3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73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73"/>
          <p:cNvSpPr txBox="1">
            <a:spLocks noGrp="1"/>
          </p:cNvSpPr>
          <p:nvPr>
            <p:ph type="dt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3"/>
          <p:cNvSpPr txBox="1">
            <a:spLocks noGrp="1"/>
          </p:cNvSpPr>
          <p:nvPr>
            <p:ph type="ft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3"/>
          <p:cNvSpPr txBox="1">
            <a:spLocks noGrp="1"/>
          </p:cNvSpPr>
          <p:nvPr>
            <p:ph type="sldNum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CO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580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Comparació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4"/>
          <p:cNvSpPr txBox="1"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4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74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74"/>
          <p:cNvSpPr txBox="1">
            <a:spLocks noGrp="1"/>
          </p:cNvSpPr>
          <p:nvPr>
            <p:ph type="body" idx="3"/>
          </p:nvPr>
        </p:nvSpPr>
        <p:spPr>
          <a:xfrm>
            <a:off x="4629152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6" name="Google Shape;56;p74"/>
          <p:cNvSpPr txBox="1">
            <a:spLocks noGrp="1"/>
          </p:cNvSpPr>
          <p:nvPr>
            <p:ph type="body" idx="4"/>
          </p:nvPr>
        </p:nvSpPr>
        <p:spPr>
          <a:xfrm>
            <a:off x="4629152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74"/>
          <p:cNvSpPr txBox="1">
            <a:spLocks noGrp="1"/>
          </p:cNvSpPr>
          <p:nvPr>
            <p:ph type="dt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74"/>
          <p:cNvSpPr txBox="1">
            <a:spLocks noGrp="1"/>
          </p:cNvSpPr>
          <p:nvPr>
            <p:ph type="ft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74"/>
          <p:cNvSpPr txBox="1">
            <a:spLocks noGrp="1"/>
          </p:cNvSpPr>
          <p:nvPr>
            <p:ph type="sldNum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CO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06692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Solo el título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5"/>
          <p:cNvSpPr txBox="1"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75"/>
          <p:cNvSpPr txBox="1">
            <a:spLocks noGrp="1"/>
          </p:cNvSpPr>
          <p:nvPr>
            <p:ph type="dt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75"/>
          <p:cNvSpPr txBox="1">
            <a:spLocks noGrp="1"/>
          </p:cNvSpPr>
          <p:nvPr>
            <p:ph type="ft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75"/>
          <p:cNvSpPr txBox="1">
            <a:spLocks noGrp="1"/>
          </p:cNvSpPr>
          <p:nvPr>
            <p:ph type="sldNum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CO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19340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En blanco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6"/>
          <p:cNvSpPr txBox="1">
            <a:spLocks noGrp="1"/>
          </p:cNvSpPr>
          <p:nvPr>
            <p:ph type="dt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76"/>
          <p:cNvSpPr txBox="1">
            <a:spLocks noGrp="1"/>
          </p:cNvSpPr>
          <p:nvPr>
            <p:ph type="ft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76"/>
          <p:cNvSpPr txBox="1">
            <a:spLocks noGrp="1"/>
          </p:cNvSpPr>
          <p:nvPr>
            <p:ph type="sldNum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CO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94821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Contenido con títul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77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77"/>
          <p:cNvSpPr txBox="1">
            <a:spLocks noGrp="1"/>
          </p:cNvSpPr>
          <p:nvPr>
            <p:ph type="body" idx="1"/>
          </p:nvPr>
        </p:nvSpPr>
        <p:spPr>
          <a:xfrm>
            <a:off x="3887391" y="987430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2" name="Google Shape;72;p77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3" name="Google Shape;73;p77"/>
          <p:cNvSpPr txBox="1">
            <a:spLocks noGrp="1"/>
          </p:cNvSpPr>
          <p:nvPr>
            <p:ph type="dt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77"/>
          <p:cNvSpPr txBox="1">
            <a:spLocks noGrp="1"/>
          </p:cNvSpPr>
          <p:nvPr>
            <p:ph type="ft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77"/>
          <p:cNvSpPr txBox="1">
            <a:spLocks noGrp="1"/>
          </p:cNvSpPr>
          <p:nvPr>
            <p:ph type="sldNum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CO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91936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Imagen con título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78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78"/>
          <p:cNvSpPr>
            <a:spLocks noGrp="1"/>
          </p:cNvSpPr>
          <p:nvPr>
            <p:ph type="pic" idx="2"/>
          </p:nvPr>
        </p:nvSpPr>
        <p:spPr>
          <a:xfrm>
            <a:off x="3887391" y="987430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9" name="Google Shape;79;p78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0" name="Google Shape;80;p78"/>
          <p:cNvSpPr txBox="1">
            <a:spLocks noGrp="1"/>
          </p:cNvSpPr>
          <p:nvPr>
            <p:ph type="dt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8"/>
          <p:cNvSpPr txBox="1">
            <a:spLocks noGrp="1"/>
          </p:cNvSpPr>
          <p:nvPr>
            <p:ph type="ft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78"/>
          <p:cNvSpPr txBox="1">
            <a:spLocks noGrp="1"/>
          </p:cNvSpPr>
          <p:nvPr>
            <p:ph type="sldNum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CO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489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4E447-6086-B24C-AEF1-0B2C66E35441}" type="datetimeFigureOut">
              <a:rPr lang="es-ES" smtClean="0"/>
              <a:t>21/08/2024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B6920-19A3-4843-B9D5-11DF9EC37B0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Título y texto vertical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79"/>
          <p:cNvSpPr txBox="1"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9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79"/>
          <p:cNvSpPr txBox="1">
            <a:spLocks noGrp="1"/>
          </p:cNvSpPr>
          <p:nvPr>
            <p:ph type="dt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79"/>
          <p:cNvSpPr txBox="1">
            <a:spLocks noGrp="1"/>
          </p:cNvSpPr>
          <p:nvPr>
            <p:ph type="ft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79"/>
          <p:cNvSpPr txBox="1">
            <a:spLocks noGrp="1"/>
          </p:cNvSpPr>
          <p:nvPr>
            <p:ph type="sldNum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CO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6497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Título vertical y texto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80"/>
          <p:cNvSpPr txBox="1">
            <a:spLocks noGrp="1"/>
          </p:cNvSpPr>
          <p:nvPr>
            <p:ph type="title"/>
          </p:nvPr>
        </p:nvSpPr>
        <p:spPr>
          <a:xfrm rot="5400000">
            <a:off x="4623594" y="2285209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80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4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80"/>
          <p:cNvSpPr txBox="1">
            <a:spLocks noGrp="1"/>
          </p:cNvSpPr>
          <p:nvPr>
            <p:ph type="dt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80"/>
          <p:cNvSpPr txBox="1">
            <a:spLocks noGrp="1"/>
          </p:cNvSpPr>
          <p:nvPr>
            <p:ph type="ft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80"/>
          <p:cNvSpPr txBox="1">
            <a:spLocks noGrp="1"/>
          </p:cNvSpPr>
          <p:nvPr>
            <p:ph type="sldNum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CO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05943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78C569-1118-7948-80E0-F6393CA7B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E66E8-33BC-EF49-9EA8-725C1579C286}" type="datetimeFigureOut">
              <a:rPr lang="es-CO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21/08/2024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4756AEE-D7FA-9C47-98BF-DF74F2D04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1EED44B-A36D-5E43-BB3C-18357FFCA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FB7653-7506-A840-A10D-9874458FE6CD}" type="slidenum">
              <a:rPr lang="es-CO" altLang="es-CO"/>
              <a:pPr/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36580912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54F51D-6579-C144-AC8A-298AE5100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A527C-14FB-C541-928A-7A31894D2B0F}" type="datetimeFigureOut">
              <a:rPr lang="es-CO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21/08/2024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1B2943C-97D2-C047-969D-32740434F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9F474B-2C79-B74D-B8BC-D42591DFF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7687F2-18A5-5541-BDFD-CC6C85B72ED6}" type="slidenum">
              <a:rPr lang="es-CO" altLang="es-CO"/>
              <a:pPr/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15915848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8F8EEC-5FA4-3F48-BB8D-900014D60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F901A-A275-DF4F-A54F-7D8B02DDF3F8}" type="datetimeFigureOut">
              <a:rPr lang="es-CO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21/08/2024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00E0BCC-7535-9A48-92B3-5C3D10520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84F783-6621-E84D-9613-EED09591A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DF8CD5-7A3E-C049-8EB3-61089F9FDE10}" type="slidenum">
              <a:rPr lang="es-CO" altLang="es-CO"/>
              <a:pPr/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3476596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2DAAC577-3501-9B4B-A6DA-EFA85F6C9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BCDE7A-F234-C148-B811-015E59E95052}" type="datetimeFigureOut">
              <a:rPr lang="es-CO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21/08/2024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97D6FDD8-4B8F-8049-99F8-01D11A241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AC24F4F4-6F92-CC4B-81D5-46025C4C7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3DAE8D-507E-6640-88E3-EB50D3C07773}" type="slidenum">
              <a:rPr lang="es-CO" altLang="es-CO"/>
              <a:pPr/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22178682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17694A3D-304F-264C-97DA-B5E9D5D6E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4FB0D-2088-8C4B-ADFC-BECBC1EB1D89}" type="datetimeFigureOut">
              <a:rPr lang="es-CO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21/08/2024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64EA9D54-48F1-D441-8795-31CA33033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1505E415-D0B5-2C48-80EF-D0877C182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4919B9-1BE2-E646-93A1-A6C4547C3FF1}" type="slidenum">
              <a:rPr lang="es-CO" altLang="es-CO"/>
              <a:pPr/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224241633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52A49C8C-CFAF-294C-A5BD-38496015B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08F7C-71A9-C649-9C48-77C37DDDEF14}" type="datetimeFigureOut">
              <a:rPr lang="es-CO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21/08/2024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01BAD2D4-6D61-7C4E-8BC7-EC796319D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EE0058E2-AC52-3B4D-9EB2-F561D9F65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CCD397-E5AD-6547-96AB-B99DC59832A7}" type="slidenum">
              <a:rPr lang="es-CO" altLang="es-CO"/>
              <a:pPr/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413838593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1EB2DDA1-C733-2044-826D-D89837692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1A586-E4AE-774F-9C8F-F08C97BAE451}" type="datetimeFigureOut">
              <a:rPr lang="es-CO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21/08/2024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FED23F14-3054-4049-9873-EC0A90BC3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5D0C0C93-1821-974C-96B7-792F9A7BC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E51354-8C37-C040-AE89-EEA6272CF133}" type="slidenum">
              <a:rPr lang="es-CO" altLang="es-CO"/>
              <a:pPr/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13717191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D3BE932D-6F87-C14C-B23D-E9DD0DCB5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23A42-588B-C54D-BDB7-1E8058B0E217}" type="datetimeFigureOut">
              <a:rPr lang="es-CO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21/08/2024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D3BB8D9F-AD68-F743-B848-900936694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A0E63635-C083-B241-BB29-0BE8B44BF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85122C-ACA0-E145-95A6-846E825C5D68}" type="slidenum">
              <a:rPr lang="es-CO" altLang="es-CO"/>
              <a:pPr/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1794717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4E447-6086-B24C-AEF1-0B2C66E35441}" type="datetimeFigureOut">
              <a:rPr lang="es-ES" smtClean="0"/>
              <a:t>21/08/2024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B6920-19A3-4843-B9D5-11DF9EC37B0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174EA8C3-0BF1-494A-A279-A7BCEB9C8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74C67-1B96-B04A-A980-FF4F1BF70095}" type="datetimeFigureOut">
              <a:rPr lang="es-CO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21/08/2024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1EE60B42-67B0-F44F-A5C5-B4B42AE38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9DD48167-D030-B646-8059-F14652C15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1CAAB1-9F19-EF4A-B2E5-B1C91691209D}" type="slidenum">
              <a:rPr lang="es-CO" altLang="es-CO"/>
              <a:pPr/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18666448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866082-347B-8547-8EE4-29ED42A3D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15A4E-CE34-5744-8B97-B96A245FEA06}" type="datetimeFigureOut">
              <a:rPr lang="es-CO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21/08/2024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2818B60-4A6D-9142-A527-07F87CDA3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0235D73-DA9B-3F4E-A991-2F5760892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4EC016-B193-9649-9061-2310929DBCD8}" type="slidenum">
              <a:rPr lang="es-CO" altLang="es-CO"/>
              <a:pPr/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8182601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9C7271-E459-FE48-A00F-630CF2609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BBABE5-E3E7-3648-9790-D057A777BB84}" type="datetimeFigureOut">
              <a:rPr lang="es-CO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21/08/2024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0E334E1-2DE4-AA42-9C2A-303426D12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213BEEE-DB0F-2245-966F-1587317FD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0FFA2A-F540-7445-BDDA-A34F38923EAE}" type="slidenum">
              <a:rPr lang="es-CO" altLang="es-CO"/>
              <a:pPr/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2501476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4E447-6086-B24C-AEF1-0B2C66E35441}" type="datetimeFigureOut">
              <a:rPr lang="es-ES" smtClean="0"/>
              <a:t>21/08/2024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B6920-19A3-4843-B9D5-11DF9EC37B0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/>
              <a:t>Arrastre la imagen al marcador de posición o haga clic en el icono para agregar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4E447-6086-B24C-AEF1-0B2C66E35441}" type="datetimeFigureOut">
              <a:rPr lang="es-ES" smtClean="0"/>
              <a:t>21/08/2024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B6920-19A3-4843-B9D5-11DF9EC37B0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_tradnl"/>
              <a:t>Clic para editar título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4E447-6086-B24C-AEF1-0B2C66E35441}" type="datetimeFigureOut">
              <a:rPr lang="es-ES" smtClean="0"/>
              <a:t>21/08/2024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B6920-19A3-4843-B9D5-11DF9EC37B0B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Imagen 6" descr="Formato PPT 4.3_1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B777B-0F3B-4F43-AC3C-5C6C311F1351}" type="datetimeFigureOut">
              <a:rPr lang="es-ES" smtClean="0"/>
              <a:t>21/08/2024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6FA049-1292-6741-9CF4-3BB30D17C8D4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Imagen 6" descr="Formato PPT 4.3_2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324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B21B8-515C-8E45-ACC6-C958B3C94B4B}" type="datetimeFigureOut">
              <a:rPr lang="es-ES" smtClean="0"/>
              <a:t>21/08/2024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D7B5D-4AAF-944F-8F79-1958F93DB250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Imagen 6" descr="Formato PPT 4.3_3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67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3DB13-654C-4B41-8DFF-F70797730382}" type="datetimeFigureOut">
              <a:rPr lang="es-ES" smtClean="0"/>
              <a:t>21/08/2024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8D71F-2004-B44E-AB4E-71FB18684A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3921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" y="27"/>
            <a:ext cx="9143999" cy="685431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7"/>
          <p:cNvSpPr txBox="1">
            <a:spLocks noGrp="1"/>
          </p:cNvSpPr>
          <p:nvPr>
            <p:ph type="title"/>
          </p:nvPr>
        </p:nvSpPr>
        <p:spPr>
          <a:xfrm>
            <a:off x="3186590" y="342139"/>
            <a:ext cx="2770822" cy="446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1" i="0" u="none" strike="noStrike" cap="none">
                <a:solidFill>
                  <a:srgbClr val="E61E5E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7"/>
          <p:cNvSpPr txBox="1">
            <a:spLocks noGrp="1"/>
          </p:cNvSpPr>
          <p:nvPr>
            <p:ph type="body" idx="1"/>
          </p:nvPr>
        </p:nvSpPr>
        <p:spPr>
          <a:xfrm>
            <a:off x="756428" y="1259207"/>
            <a:ext cx="763619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7"/>
          <p:cNvSpPr txBox="1">
            <a:spLocks noGrp="1"/>
          </p:cNvSpPr>
          <p:nvPr>
            <p:ph type="ftr" idx="11"/>
          </p:nvPr>
        </p:nvSpPr>
        <p:spPr>
          <a:xfrm>
            <a:off x="3108960" y="6377942"/>
            <a:ext cx="29260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4" name="Google Shape;14;p27"/>
          <p:cNvSpPr txBox="1">
            <a:spLocks noGrp="1"/>
          </p:cNvSpPr>
          <p:nvPr>
            <p:ph type="dt" idx="10"/>
          </p:nvPr>
        </p:nvSpPr>
        <p:spPr>
          <a:xfrm>
            <a:off x="457200" y="6377942"/>
            <a:ext cx="21031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5" name="Google Shape;15;p27"/>
          <p:cNvSpPr txBox="1">
            <a:spLocks noGrp="1"/>
          </p:cNvSpPr>
          <p:nvPr>
            <p:ph type="sldNum" idx="12"/>
          </p:nvPr>
        </p:nvSpPr>
        <p:spPr>
          <a:xfrm>
            <a:off x="6583680" y="6377942"/>
            <a:ext cx="21031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MX" kern="0"/>
              <a:pPr defTabSz="914400">
                <a:buClr>
                  <a:srgbClr val="000000"/>
                </a:buClr>
                <a:buFont typeface="Arial"/>
                <a:buNone/>
              </a:pPr>
              <a:t>‹Nº›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9487989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7"/>
          <p:cNvSpPr txBox="1"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7"/>
          <p:cNvSpPr txBox="1">
            <a:spLocks noGrp="1"/>
          </p:cNvSpPr>
          <p:nvPr>
            <p:ph type="dt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endParaRPr kern="0"/>
          </a:p>
        </p:txBody>
      </p:sp>
      <p:sp>
        <p:nvSpPr>
          <p:cNvPr id="13" name="Google Shape;13;p67"/>
          <p:cNvSpPr txBox="1">
            <a:spLocks noGrp="1"/>
          </p:cNvSpPr>
          <p:nvPr>
            <p:ph type="ft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endParaRPr kern="0"/>
          </a:p>
        </p:txBody>
      </p:sp>
      <p:sp>
        <p:nvSpPr>
          <p:cNvPr id="14" name="Google Shape;14;p67"/>
          <p:cNvSpPr txBox="1">
            <a:spLocks noGrp="1"/>
          </p:cNvSpPr>
          <p:nvPr>
            <p:ph type="sldNum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fld id="{00000000-1234-1234-1234-123412341234}" type="slidenum">
              <a:rPr lang="es-CO" kern="0"/>
              <a:pPr defTabSz="914400"/>
              <a:t>‹Nº›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11545058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xmlns="" id="{42FDDCF0-6C22-3D45-8801-442BCDFDC7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título del patrón</a:t>
            </a:r>
            <a:endParaRPr lang="en-US" altLang="es-ES"/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xmlns="" id="{60BA54F0-1281-5641-925E-2AEF834261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los estilos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  <a:endParaRPr lang="en-US" alt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58978A5-4367-41C0-8B98-103ECCA60B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fld id="{572EEE87-E5F1-124E-8415-D5B4D19C7334}" type="datetimeFigureOut">
              <a:rPr lang="es-CO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21/08/2024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AF11F90-6D2E-45F4-ABDA-15C830215F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31BEBDC-F4ED-48C8-8D5F-0FD52E5BFB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914400"/>
            <a:fld id="{7AD8D914-8639-4346-BABE-9F8F579504AB}" type="slidenum">
              <a:rPr lang="es-CO" altLang="es-CO"/>
              <a:pPr defTabSz="914400"/>
              <a:t>‹Nº›</a:t>
            </a:fld>
            <a:endParaRPr lang="es-CO" altLang="es-CO"/>
          </a:p>
        </p:txBody>
      </p:sp>
      <p:pic>
        <p:nvPicPr>
          <p:cNvPr id="2055" name="2 Imagen">
            <a:extLst>
              <a:ext uri="{FF2B5EF4-FFF2-40B4-BE49-F238E27FC236}">
                <a16:creationId xmlns:a16="http://schemas.microsoft.com/office/drawing/2014/main" xmlns="" id="{A473DD87-B0CA-5843-A6A5-F89E740CF7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6" y="6043614"/>
            <a:ext cx="1412081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Imagen 7">
            <a:extLst>
              <a:ext uri="{FF2B5EF4-FFF2-40B4-BE49-F238E27FC236}">
                <a16:creationId xmlns:a16="http://schemas.microsoft.com/office/drawing/2014/main" xmlns="" id="{7B499612-F417-5449-8115-3A4D8965D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67238"/>
            <a:ext cx="671513" cy="229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96F6C75F-9BB3-467B-9C42-26A9D97D0788}"/>
              </a:ext>
            </a:extLst>
          </p:cNvPr>
          <p:cNvSpPr/>
          <p:nvPr/>
        </p:nvSpPr>
        <p:spPr>
          <a:xfrm>
            <a:off x="0" y="1"/>
            <a:ext cx="9144000" cy="12382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s-CO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253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4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6.jpg"/><Relationship Id="rId11" Type="http://schemas.openxmlformats.org/officeDocument/2006/relationships/image" Target="../media/image21.png"/><Relationship Id="rId5" Type="http://schemas.openxmlformats.org/officeDocument/2006/relationships/image" Target="../media/image15.jpg"/><Relationship Id="rId10" Type="http://schemas.openxmlformats.org/officeDocument/2006/relationships/image" Target="../media/image20.png"/><Relationship Id="rId4" Type="http://schemas.openxmlformats.org/officeDocument/2006/relationships/image" Target="../media/image14.jpg"/><Relationship Id="rId9" Type="http://schemas.openxmlformats.org/officeDocument/2006/relationships/image" Target="../media/image19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dp.gov.co/gestion-socioeconomica/equidad-y-politicas-poblacionales/enfoques-pdg-inversion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0.xml"/><Relationship Id="rId6" Type="http://schemas.openxmlformats.org/officeDocument/2006/relationships/hyperlink" Target="https://www.sdp.gov.co/gestion-socioeconomica/equidad-y-politicas-poblacionales/generalidades" TargetMode="External"/><Relationship Id="rId5" Type="http://schemas.openxmlformats.org/officeDocument/2006/relationships/hyperlink" Target="https://www.sdp.gov.co/" TargetMode="External"/><Relationship Id="rId4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hyperlink" Target="https://www.sdp.gov.co/gestion-socioeconomica/equidad-y-politicas-poblacionales/generalidades" TargetMode="External"/><Relationship Id="rId7" Type="http://schemas.openxmlformats.org/officeDocument/2006/relationships/image" Target="../media/image28.png"/><Relationship Id="rId2" Type="http://schemas.openxmlformats.org/officeDocument/2006/relationships/hyperlink" Target="https://www.sdp.gov.co/" TargetMode="External"/><Relationship Id="rId1" Type="http://schemas.openxmlformats.org/officeDocument/2006/relationships/slideLayout" Target="../slideLayouts/slideLayout50.xml"/><Relationship Id="rId6" Type="http://schemas.openxmlformats.org/officeDocument/2006/relationships/hyperlink" Target="https://drive.google.com/drive/folders/1V2N9xFnUnAjd81wvm6XVRH_licVh9Dca" TargetMode="External"/><Relationship Id="rId5" Type="http://schemas.openxmlformats.org/officeDocument/2006/relationships/hyperlink" Target="https://www.sdp.gov.co/sites/default/files/orientaciones_incorporacion_enfoques_pp_1.pdf" TargetMode="External"/><Relationship Id="rId4" Type="http://schemas.openxmlformats.org/officeDocument/2006/relationships/hyperlink" Target="https://www.sdp.gov.co/gestion-socioeconomica/equidad-y-politicas-poblacionales/enfoques-pdg-inversion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8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hyperlink" Target="https://www.sdp.gov.co/gestion-socioeconomica/equidad-y-politicas-poblacionales/enfoques-pdg-inversion" TargetMode="External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mailto:lgarzont@sdp.gov.co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6.xml"/><Relationship Id="rId5" Type="http://schemas.openxmlformats.org/officeDocument/2006/relationships/hyperlink" Target="mailto:paula.rodriguezdiagosdp@gmail.com" TargetMode="External"/><Relationship Id="rId4" Type="http://schemas.openxmlformats.org/officeDocument/2006/relationships/hyperlink" Target="mailto:luzdarypedrazasdp@gmail.com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slide" Target="slide5.xml"/><Relationship Id="rId7" Type="http://schemas.openxmlformats.org/officeDocument/2006/relationships/slide" Target="slide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14.xml"/><Relationship Id="rId5" Type="http://schemas.openxmlformats.org/officeDocument/2006/relationships/slide" Target="slide4.xml"/><Relationship Id="rId4" Type="http://schemas.openxmlformats.org/officeDocument/2006/relationships/slide" Target="slide6.xml"/><Relationship Id="rId9" Type="http://schemas.openxmlformats.org/officeDocument/2006/relationships/slide" Target="slide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89" y="6162578"/>
            <a:ext cx="1600424" cy="695422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1126671" y="1444336"/>
            <a:ext cx="60508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endParaRPr lang="es-CO" dirty="0" smtClean="0">
              <a:solidFill>
                <a:prstClr val="black"/>
              </a:solidFill>
            </a:endParaRPr>
          </a:p>
          <a:p>
            <a:pPr defTabSz="914400"/>
            <a:endParaRPr lang="es-CO" dirty="0" smtClean="0">
              <a:solidFill>
                <a:prstClr val="black"/>
              </a:solidFill>
            </a:endParaRPr>
          </a:p>
          <a:p>
            <a:pPr defTabSz="914400"/>
            <a:endParaRPr lang="es-CO" dirty="0">
              <a:solidFill>
                <a:prstClr val="black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85688" y="964538"/>
            <a:ext cx="5323226" cy="5016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914400"/>
            <a:r>
              <a:rPr lang="es-CO" sz="3200" b="1" dirty="0" smtClean="0">
                <a:ln w="11430"/>
                <a:solidFill>
                  <a:srgbClr val="ED7D31">
                    <a:lumMod val="5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Sesión Ordinaria No. </a:t>
            </a:r>
            <a:r>
              <a:rPr lang="es-CO" sz="3200" b="1" dirty="0" smtClean="0">
                <a:ln w="11430"/>
                <a:solidFill>
                  <a:srgbClr val="ED7D31">
                    <a:lumMod val="5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3</a:t>
            </a:r>
            <a:endParaRPr lang="es-CO" sz="3200" b="1" dirty="0" smtClean="0">
              <a:ln w="11430"/>
              <a:solidFill>
                <a:srgbClr val="ED7D31">
                  <a:lumMod val="50000"/>
                </a:srgb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  <a:p>
            <a:pPr algn="ctr" defTabSz="914400"/>
            <a:endParaRPr lang="es-CO" sz="3200" b="1" dirty="0" smtClean="0">
              <a:ln w="11430"/>
              <a:solidFill>
                <a:srgbClr val="ED7D31">
                  <a:lumMod val="50000"/>
                </a:srgb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  <a:p>
            <a:pPr algn="ctr" defTabSz="914400"/>
            <a:r>
              <a:rPr lang="es-CO" sz="3200" b="1" dirty="0" smtClean="0">
                <a:ln w="11430"/>
                <a:solidFill>
                  <a:srgbClr val="ED7D31">
                    <a:lumMod val="5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COMISIÓN INTERSECTORIAL DIFERENCIAL POBLACIONAL</a:t>
            </a:r>
          </a:p>
          <a:p>
            <a:pPr algn="ctr" defTabSz="914400"/>
            <a:endParaRPr lang="es-CO" sz="3200" b="1" dirty="0">
              <a:ln w="11430"/>
              <a:solidFill>
                <a:srgbClr val="ED7D31">
                  <a:lumMod val="50000"/>
                </a:srgb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  <a:p>
            <a:pPr algn="ctr" defTabSz="914400"/>
            <a:r>
              <a:rPr lang="es-CO" sz="3200" b="1" dirty="0" smtClean="0">
                <a:ln w="11430"/>
                <a:solidFill>
                  <a:srgbClr val="ED7D31">
                    <a:lumMod val="5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Jornada de articulación de políticas públicas poblacionales, diferenciales y de género</a:t>
            </a:r>
            <a:endParaRPr lang="es-CO" sz="3200" b="1" dirty="0" smtClean="0">
              <a:ln w="11430"/>
              <a:solidFill>
                <a:srgbClr val="ED7D31">
                  <a:lumMod val="50000"/>
                </a:srgb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  <a:p>
            <a:pPr algn="ctr" defTabSz="914400"/>
            <a:endParaRPr lang="es-CO" sz="3200" b="1" dirty="0">
              <a:ln w="11430"/>
              <a:solidFill>
                <a:srgbClr val="ED7D31">
                  <a:lumMod val="50000"/>
                </a:srgb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  <a:p>
            <a:pPr algn="ctr" defTabSz="914400"/>
            <a:r>
              <a:rPr lang="es-CO" sz="3200" b="1" dirty="0" smtClean="0">
                <a:ln w="11430"/>
                <a:solidFill>
                  <a:srgbClr val="ED7D31">
                    <a:lumMod val="5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22 </a:t>
            </a:r>
            <a:r>
              <a:rPr lang="es-CO" sz="3200" b="1" dirty="0" smtClean="0">
                <a:ln w="11430"/>
                <a:solidFill>
                  <a:srgbClr val="ED7D31">
                    <a:lumMod val="5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de </a:t>
            </a:r>
            <a:r>
              <a:rPr lang="es-CO" sz="3200" b="1" dirty="0" smtClean="0">
                <a:ln w="11430"/>
                <a:solidFill>
                  <a:srgbClr val="ED7D31">
                    <a:lumMod val="5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agosto </a:t>
            </a:r>
            <a:r>
              <a:rPr lang="es-CO" sz="3200" b="1" dirty="0" smtClean="0">
                <a:ln w="11430"/>
                <a:solidFill>
                  <a:srgbClr val="ED7D31">
                    <a:lumMod val="5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de 2024</a:t>
            </a:r>
            <a:endParaRPr lang="es-CO" sz="3200" b="1" dirty="0">
              <a:ln w="11430"/>
              <a:solidFill>
                <a:srgbClr val="ED7D31">
                  <a:lumMod val="50000"/>
                </a:srgb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pic>
        <p:nvPicPr>
          <p:cNvPr id="7" name="Imagen 8" descr="Imagen que contiene máscara, foto, ropa, hombre&#10;&#10;Descripción generada automáticamente">
            <a:extLst>
              <a:ext uri="{FF2B5EF4-FFF2-40B4-BE49-F238E27FC236}">
                <a16:creationId xmlns="" xmlns:a16="http://schemas.microsoft.com/office/drawing/2014/main" id="{F2DDAA4F-03C6-4176-972B-9C429231A6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890" y="125116"/>
            <a:ext cx="2840111" cy="673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3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8" name="Google Shape;3138;p129"/>
          <p:cNvSpPr/>
          <p:nvPr/>
        </p:nvSpPr>
        <p:spPr>
          <a:xfrm>
            <a:off x="299403" y="937909"/>
            <a:ext cx="8400461" cy="314749"/>
          </a:xfrm>
          <a:prstGeom prst="roundRect">
            <a:avLst>
              <a:gd name="adj" fmla="val 16667"/>
            </a:avLst>
          </a:prstGeom>
          <a:solidFill>
            <a:srgbClr val="FF9933"/>
          </a:solidFill>
          <a:ln>
            <a:solidFill>
              <a:srgbClr val="FF9900"/>
            </a:solidFill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>
              <a:buClr>
                <a:srgbClr val="FFFFFF"/>
              </a:buClr>
              <a:buSzPts val="1800"/>
              <a:defRPr/>
            </a:pPr>
            <a:endParaRPr sz="135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0" name="Google Shape;3140;p129"/>
          <p:cNvSpPr txBox="1"/>
          <p:nvPr/>
        </p:nvSpPr>
        <p:spPr>
          <a:xfrm>
            <a:off x="870205" y="964221"/>
            <a:ext cx="7258855" cy="300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lvl="0" algn="ctr">
              <a:buClr>
                <a:srgbClr val="FFFFFF"/>
              </a:buClr>
              <a:buSzPts val="2800"/>
              <a:defRPr/>
            </a:pPr>
            <a:r>
              <a:rPr lang="es-CO" sz="1500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Política Pública para las Familias de Bogotá, D. C.</a:t>
            </a:r>
            <a:endParaRPr sz="15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99402" y="1621694"/>
            <a:ext cx="8645390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Sector líder: </a:t>
            </a:r>
            <a:r>
              <a:rPr lang="es-ES" sz="1350" dirty="0">
                <a:latin typeface="Century Gothic" panose="020B0502020202020204" pitchFamily="34" charset="0"/>
              </a:rPr>
              <a:t>Integración Social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s-ES" sz="1350" dirty="0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Entidad líder: </a:t>
            </a:r>
            <a:r>
              <a:rPr lang="es-ES" sz="1350" dirty="0">
                <a:latin typeface="Century Gothic" panose="020B0502020202020204" pitchFamily="34" charset="0"/>
              </a:rPr>
              <a:t>Secretaría Distrital de Integración Social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s-ES" sz="1350" dirty="0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Decreto de adopción: </a:t>
            </a:r>
            <a:r>
              <a:rPr lang="es-ES" sz="1350" dirty="0">
                <a:latin typeface="Century Gothic" panose="020B0502020202020204" pitchFamily="34" charset="0"/>
              </a:rPr>
              <a:t>Decreto 254 de 2011</a:t>
            </a:r>
          </a:p>
          <a:p>
            <a:endParaRPr lang="es-ES" sz="1350" dirty="0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Documento CONPES D.C. que adopta el plan de acción: </a:t>
            </a:r>
            <a:r>
              <a:rPr lang="es-ES" sz="1350" dirty="0">
                <a:latin typeface="Century Gothic" panose="020B0502020202020204" pitchFamily="34" charset="0"/>
              </a:rPr>
              <a:t>18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s-ES" sz="1350" dirty="0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Fecha de presentación sesión CONPES D.C.: </a:t>
            </a:r>
            <a:r>
              <a:rPr lang="es-ES" sz="1350" dirty="0">
                <a:latin typeface="Century Gothic" panose="020B0502020202020204" pitchFamily="34" charset="0"/>
              </a:rPr>
              <a:t>Diciembre 20 de 2021</a:t>
            </a:r>
          </a:p>
          <a:p>
            <a:endParaRPr lang="es-ES" sz="1350" dirty="0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Vigencia: </a:t>
            </a:r>
            <a:r>
              <a:rPr lang="es-ES" sz="1350" dirty="0">
                <a:latin typeface="Century Gothic" panose="020B0502020202020204" pitchFamily="34" charset="0"/>
              </a:rPr>
              <a:t>2011-2025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s-ES" sz="1350" dirty="0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Objetivo general: </a:t>
            </a:r>
            <a:r>
              <a:rPr lang="es-CO" sz="1350" dirty="0">
                <a:latin typeface="Century Gothic" panose="020B0502020202020204" pitchFamily="34" charset="0"/>
              </a:rPr>
              <a:t>Promover la trasformación de patrones culturales hegemónicos y excluyentes a través del reconocimiento de la diversidad de estructuras, arreglos, formas, relaciones, roles y subjetividades familiares, para la garantía de los derechos de las familias del Distrito.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DA4A55A-6D1E-49DE-55F0-6D938E8D9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207" y="35302"/>
            <a:ext cx="8907780" cy="766876"/>
          </a:xfrm>
        </p:spPr>
        <p:txBody>
          <a:bodyPr>
            <a:normAutofit/>
          </a:bodyPr>
          <a:lstStyle/>
          <a:p>
            <a:r>
              <a:rPr lang="es-CO" b="1" dirty="0">
                <a:solidFill>
                  <a:schemeClr val="accent6">
                    <a:lumMod val="75000"/>
                  </a:schemeClr>
                </a:solidFill>
              </a:rPr>
              <a:t>Políticas Públicas Poblacionales</a:t>
            </a:r>
          </a:p>
        </p:txBody>
      </p:sp>
    </p:spTree>
    <p:extLst>
      <p:ext uri="{BB962C8B-B14F-4D97-AF65-F5344CB8AC3E}">
        <p14:creationId xmlns:p14="http://schemas.microsoft.com/office/powerpoint/2010/main" val="127386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8" name="Google Shape;3138;p129"/>
          <p:cNvSpPr/>
          <p:nvPr/>
        </p:nvSpPr>
        <p:spPr>
          <a:xfrm>
            <a:off x="299403" y="937909"/>
            <a:ext cx="8400461" cy="314749"/>
          </a:xfrm>
          <a:prstGeom prst="roundRect">
            <a:avLst>
              <a:gd name="adj" fmla="val 16667"/>
            </a:avLst>
          </a:prstGeom>
          <a:solidFill>
            <a:srgbClr val="FF9933"/>
          </a:solidFill>
          <a:ln>
            <a:solidFill>
              <a:srgbClr val="FF9900"/>
            </a:solidFill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>
              <a:buClr>
                <a:srgbClr val="FFFFFF"/>
              </a:buClr>
              <a:buSzPts val="1800"/>
              <a:defRPr/>
            </a:pPr>
            <a:endParaRPr sz="135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0" name="Google Shape;3140;p129"/>
          <p:cNvSpPr txBox="1"/>
          <p:nvPr/>
        </p:nvSpPr>
        <p:spPr>
          <a:xfrm>
            <a:off x="870205" y="964221"/>
            <a:ext cx="7258855" cy="300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lvl="0" algn="ctr">
              <a:buClr>
                <a:srgbClr val="FFFFFF"/>
              </a:buClr>
              <a:buSzPts val="2800"/>
              <a:defRPr/>
            </a:pPr>
            <a:r>
              <a:rPr lang="es-CO" sz="1500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Política Pública Social para el Envejecimiento y la Vejez en el D.C. </a:t>
            </a:r>
            <a:endParaRPr sz="15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99402" y="1621692"/>
            <a:ext cx="8645390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Sector líder: </a:t>
            </a:r>
            <a:r>
              <a:rPr lang="es-ES" sz="1350" dirty="0">
                <a:latin typeface="Century Gothic" panose="020B0502020202020204" pitchFamily="34" charset="0"/>
              </a:rPr>
              <a:t>Integración Social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s-ES" sz="1350" dirty="0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Entidad líder: </a:t>
            </a:r>
            <a:r>
              <a:rPr lang="es-ES" sz="1350" dirty="0">
                <a:latin typeface="Century Gothic" panose="020B0502020202020204" pitchFamily="34" charset="0"/>
              </a:rPr>
              <a:t>Secretaría Distrital de Integración Social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s-ES" sz="1350" dirty="0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Decreto de adopción: </a:t>
            </a:r>
            <a:r>
              <a:rPr lang="es-ES" sz="1350" dirty="0">
                <a:latin typeface="Century Gothic" panose="020B0502020202020204" pitchFamily="34" charset="0"/>
              </a:rPr>
              <a:t>Decreto 345 de 2010</a:t>
            </a:r>
          </a:p>
          <a:p>
            <a:endParaRPr lang="es-ES" sz="1350" dirty="0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Documento CONPES D.C. que adopta el plan de acción: </a:t>
            </a:r>
            <a:r>
              <a:rPr lang="es-ES" sz="1350" dirty="0">
                <a:latin typeface="Century Gothic" panose="020B0502020202020204" pitchFamily="34" charset="0"/>
              </a:rPr>
              <a:t>19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s-ES" sz="1350" dirty="0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Fecha de presentación sesión CONPES D.C.: </a:t>
            </a:r>
            <a:r>
              <a:rPr lang="es-ES" sz="1350" dirty="0">
                <a:latin typeface="Century Gothic" panose="020B0502020202020204" pitchFamily="34" charset="0"/>
              </a:rPr>
              <a:t>Diciembre 20 de 2021</a:t>
            </a:r>
          </a:p>
          <a:p>
            <a:endParaRPr lang="es-ES" sz="1350" dirty="0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Vigencia: </a:t>
            </a:r>
            <a:r>
              <a:rPr lang="es-ES" sz="1350" dirty="0">
                <a:latin typeface="Century Gothic" panose="020B0502020202020204" pitchFamily="34" charset="0"/>
              </a:rPr>
              <a:t>2010-2025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s-ES" sz="1350" dirty="0">
              <a:latin typeface="Century Gothic" panose="020B0502020202020204" pitchFamily="34" charset="0"/>
            </a:endParaRPr>
          </a:p>
          <a:p>
            <a:pPr marL="214313" indent="-214313" algn="just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Objetivo general: </a:t>
            </a:r>
            <a:r>
              <a:rPr lang="es-CO" sz="1350" dirty="0">
                <a:latin typeface="Century Gothic" panose="020B0502020202020204" pitchFamily="34" charset="0"/>
              </a:rPr>
              <a:t>Garantizar la promoción, protección, restablecimiento y ejercicio pleno de los derechos humanos de las personas mayores sin distingo alguno, que permita el desarrollo humano, social, económico, político, cultural y recreativo, promoviendo el envejecimiento activo para que las personas mayores de hoy y del futuro en el Distrito Capital vivan una vejez con dignidad, a partir de la responsabilidad que le compete al Estado en su conjunto y de acuerdo con los lineamientos distritales, nacionales e internacionales.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282E9C5-818A-4287-557A-229998496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207" y="35302"/>
            <a:ext cx="8907780" cy="766876"/>
          </a:xfrm>
        </p:spPr>
        <p:txBody>
          <a:bodyPr>
            <a:normAutofit/>
          </a:bodyPr>
          <a:lstStyle/>
          <a:p>
            <a:r>
              <a:rPr lang="es-CO" b="1" dirty="0">
                <a:solidFill>
                  <a:schemeClr val="accent6">
                    <a:lumMod val="75000"/>
                  </a:schemeClr>
                </a:solidFill>
              </a:rPr>
              <a:t>Políticas Públicas Poblacionales</a:t>
            </a:r>
          </a:p>
        </p:txBody>
      </p:sp>
    </p:spTree>
    <p:extLst>
      <p:ext uri="{BB962C8B-B14F-4D97-AF65-F5344CB8AC3E}">
        <p14:creationId xmlns:p14="http://schemas.microsoft.com/office/powerpoint/2010/main" val="28176242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8" name="Google Shape;3138;p129"/>
          <p:cNvSpPr/>
          <p:nvPr/>
        </p:nvSpPr>
        <p:spPr>
          <a:xfrm>
            <a:off x="299403" y="937909"/>
            <a:ext cx="8400461" cy="314749"/>
          </a:xfrm>
          <a:prstGeom prst="roundRect">
            <a:avLst>
              <a:gd name="adj" fmla="val 16667"/>
            </a:avLst>
          </a:prstGeom>
          <a:solidFill>
            <a:srgbClr val="FF9933"/>
          </a:solidFill>
          <a:ln>
            <a:solidFill>
              <a:srgbClr val="FF9900"/>
            </a:solidFill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>
              <a:buClr>
                <a:srgbClr val="FFFFFF"/>
              </a:buClr>
              <a:buSzPts val="1800"/>
              <a:defRPr/>
            </a:pPr>
            <a:endParaRPr sz="135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0" name="Google Shape;3140;p129"/>
          <p:cNvSpPr txBox="1"/>
          <p:nvPr/>
        </p:nvSpPr>
        <p:spPr>
          <a:xfrm>
            <a:off x="870205" y="964221"/>
            <a:ext cx="7258855" cy="300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lvl="0" algn="ctr">
              <a:buClr>
                <a:srgbClr val="FFFFFF"/>
              </a:buClr>
              <a:buSzPts val="2800"/>
              <a:defRPr/>
            </a:pPr>
            <a:r>
              <a:rPr lang="es-CO" sz="1500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Política Pública Distrital para el Fenómeno de la Habitabilidad en Calle </a:t>
            </a:r>
            <a:endParaRPr sz="15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99402" y="1621692"/>
            <a:ext cx="8645390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Sector líder: </a:t>
            </a:r>
            <a:r>
              <a:rPr lang="es-ES" sz="1350" dirty="0">
                <a:latin typeface="Century Gothic" panose="020B0502020202020204" pitchFamily="34" charset="0"/>
              </a:rPr>
              <a:t>Integración Social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s-ES" sz="1350" dirty="0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Entidad líder: </a:t>
            </a:r>
            <a:r>
              <a:rPr lang="es-ES" sz="1350" dirty="0">
                <a:latin typeface="Century Gothic" panose="020B0502020202020204" pitchFamily="34" charset="0"/>
              </a:rPr>
              <a:t>Secretaría Distrital de Integración Social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s-ES" sz="1350" dirty="0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Decreto de adopción: </a:t>
            </a:r>
            <a:r>
              <a:rPr lang="es-ES" sz="1350" dirty="0">
                <a:latin typeface="Century Gothic" panose="020B0502020202020204" pitchFamily="34" charset="0"/>
              </a:rPr>
              <a:t>Decreto 560 de 2015</a:t>
            </a:r>
          </a:p>
          <a:p>
            <a:endParaRPr lang="es-ES" sz="1350" dirty="0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Documento CONPES D.C. que adopta el plan de acción: </a:t>
            </a:r>
            <a:r>
              <a:rPr lang="es-ES" sz="1350" dirty="0">
                <a:latin typeface="Century Gothic" panose="020B0502020202020204" pitchFamily="34" charset="0"/>
              </a:rPr>
              <a:t>20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s-ES" sz="1350" dirty="0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Fecha de presentación sesión CONPES D.C.: </a:t>
            </a:r>
            <a:r>
              <a:rPr lang="es-ES" sz="1350" dirty="0">
                <a:latin typeface="Century Gothic" panose="020B0502020202020204" pitchFamily="34" charset="0"/>
              </a:rPr>
              <a:t>Diciembre 20 de 2021</a:t>
            </a:r>
          </a:p>
          <a:p>
            <a:endParaRPr lang="es-ES" sz="1350" dirty="0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Vigencia: </a:t>
            </a:r>
            <a:r>
              <a:rPr lang="es-ES" sz="1350" dirty="0">
                <a:latin typeface="Century Gothic" panose="020B0502020202020204" pitchFamily="34" charset="0"/>
              </a:rPr>
              <a:t>2015-2025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s-ES" sz="1350" dirty="0">
              <a:latin typeface="Century Gothic" panose="020B0502020202020204" pitchFamily="34" charset="0"/>
            </a:endParaRPr>
          </a:p>
          <a:p>
            <a:pPr marL="214313" indent="-214313" algn="just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Objetivo general: </a:t>
            </a:r>
            <a:r>
              <a:rPr lang="es-CO" sz="1350" dirty="0">
                <a:latin typeface="Century Gothic" panose="020B0502020202020204" pitchFamily="34" charset="0"/>
              </a:rPr>
              <a:t>Resignificar el Fenómeno de la Habitabilidad en Calle en Bogotá, por medio de la implementación de acciones estratégicas integrales, diferenciales, territoriales y </a:t>
            </a:r>
            <a:r>
              <a:rPr lang="es-CO" sz="1350" dirty="0" err="1">
                <a:latin typeface="Century Gothic" panose="020B0502020202020204" pitchFamily="34" charset="0"/>
              </a:rPr>
              <a:t>transectoriales</a:t>
            </a:r>
            <a:r>
              <a:rPr lang="es-CO" sz="1350" dirty="0">
                <a:latin typeface="Century Gothic" panose="020B0502020202020204" pitchFamily="34" charset="0"/>
              </a:rPr>
              <a:t>, orientadas al mejoramiento de la convivencia ciudadana y la dignificación de los Ciudadanos y Ciudadanas Habitantes de Calle, en el marco de la promoción, protección, restablecimiento y garantía de sus Derechos, que contribuyan a su inclusión social, económica, política y cultural, así como a la protección integral de las poblaciones en riesgo de habitar la calle.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0483AA1-3022-0276-4579-3F409702C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207" y="35302"/>
            <a:ext cx="8907780" cy="766876"/>
          </a:xfrm>
        </p:spPr>
        <p:txBody>
          <a:bodyPr>
            <a:normAutofit/>
          </a:bodyPr>
          <a:lstStyle/>
          <a:p>
            <a:r>
              <a:rPr lang="es-CO" b="1" dirty="0">
                <a:solidFill>
                  <a:schemeClr val="accent6">
                    <a:lumMod val="75000"/>
                  </a:schemeClr>
                </a:solidFill>
              </a:rPr>
              <a:t>Políticas Públicas Poblacionales</a:t>
            </a:r>
          </a:p>
        </p:txBody>
      </p:sp>
    </p:spTree>
    <p:extLst>
      <p:ext uri="{BB962C8B-B14F-4D97-AF65-F5344CB8AC3E}">
        <p14:creationId xmlns:p14="http://schemas.microsoft.com/office/powerpoint/2010/main" val="1579447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8" name="Google Shape;3138;p129"/>
          <p:cNvSpPr/>
          <p:nvPr/>
        </p:nvSpPr>
        <p:spPr>
          <a:xfrm>
            <a:off x="299403" y="937909"/>
            <a:ext cx="8400461" cy="314749"/>
          </a:xfrm>
          <a:prstGeom prst="roundRect">
            <a:avLst>
              <a:gd name="adj" fmla="val 16667"/>
            </a:avLst>
          </a:prstGeom>
          <a:solidFill>
            <a:srgbClr val="FF9933"/>
          </a:solidFill>
          <a:ln>
            <a:solidFill>
              <a:srgbClr val="FF9900"/>
            </a:solidFill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>
              <a:buClr>
                <a:srgbClr val="FFFFFF"/>
              </a:buClr>
              <a:buSzPts val="1800"/>
              <a:defRPr/>
            </a:pPr>
            <a:endParaRPr sz="135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0" name="Google Shape;3140;p129"/>
          <p:cNvSpPr txBox="1"/>
          <p:nvPr/>
        </p:nvSpPr>
        <p:spPr>
          <a:xfrm>
            <a:off x="870205" y="964221"/>
            <a:ext cx="7258855" cy="300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lvl="0" algn="ctr">
              <a:buClr>
                <a:srgbClr val="FFFFFF"/>
              </a:buClr>
              <a:buSzPts val="2800"/>
              <a:defRPr/>
            </a:pPr>
            <a:r>
              <a:rPr lang="es-CO" sz="1500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Política Pública  para la Adultez en la D.C </a:t>
            </a:r>
            <a:endParaRPr sz="15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99402" y="1621692"/>
            <a:ext cx="8645390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Sector líder: </a:t>
            </a:r>
            <a:r>
              <a:rPr lang="es-ES" sz="1350" dirty="0">
                <a:latin typeface="Century Gothic" panose="020B0502020202020204" pitchFamily="34" charset="0"/>
              </a:rPr>
              <a:t>Integración Social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s-ES" sz="1350" dirty="0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Entidad líder: </a:t>
            </a:r>
            <a:r>
              <a:rPr lang="es-ES" sz="1350" dirty="0">
                <a:latin typeface="Century Gothic" panose="020B0502020202020204" pitchFamily="34" charset="0"/>
              </a:rPr>
              <a:t>Secretaría Distrital de Integración Social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s-ES" sz="1350" dirty="0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Decreto de adopción: </a:t>
            </a:r>
            <a:r>
              <a:rPr lang="es-ES" sz="1350" dirty="0">
                <a:latin typeface="Century Gothic" panose="020B0502020202020204" pitchFamily="34" charset="0"/>
              </a:rPr>
              <a:t>Decreto 544 de 2011</a:t>
            </a:r>
          </a:p>
          <a:p>
            <a:endParaRPr lang="es-ES" sz="1350" dirty="0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Documento CONPES D.C. que adopta el plan de acción: </a:t>
            </a:r>
            <a:r>
              <a:rPr lang="es-ES" sz="1350" dirty="0">
                <a:latin typeface="Century Gothic" panose="020B0502020202020204" pitchFamily="34" charset="0"/>
              </a:rPr>
              <a:t>21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s-ES" sz="1350" dirty="0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Fecha de presentación sesión CONPES D.C.: </a:t>
            </a:r>
            <a:r>
              <a:rPr lang="es-ES" sz="1350" dirty="0">
                <a:latin typeface="Century Gothic" panose="020B0502020202020204" pitchFamily="34" charset="0"/>
              </a:rPr>
              <a:t>Diciembre 20 de 2021</a:t>
            </a:r>
          </a:p>
          <a:p>
            <a:endParaRPr lang="es-ES" sz="1350" dirty="0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Vigencia: </a:t>
            </a:r>
            <a:r>
              <a:rPr lang="es-ES" sz="1350" dirty="0">
                <a:latin typeface="Century Gothic" panose="020B0502020202020204" pitchFamily="34" charset="0"/>
              </a:rPr>
              <a:t>2011-2044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s-ES" sz="1350" dirty="0">
              <a:latin typeface="Century Gothic" panose="020B0502020202020204" pitchFamily="34" charset="0"/>
            </a:endParaRPr>
          </a:p>
          <a:p>
            <a:pPr marL="214313" indent="-214313" algn="just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Objetivo general: </a:t>
            </a:r>
            <a:r>
              <a:rPr lang="es-CO" sz="1350" dirty="0">
                <a:latin typeface="Century Gothic" panose="020B0502020202020204" pitchFamily="34" charset="0"/>
              </a:rPr>
              <a:t>Promover, defender y garantizar progresivamente los derechos de los/as adultos/as urbanos/as y rurales que habitan en Bogotá, D.C., a través de la movilización social y la transformación de los conflictos, que impacten las condiciones socioeconómicas, políticas, culturales y ambientales de la población adulta hacia la construcción de una ciudad equitativa, pluralista e incluyente, que respete las diferencias y las diversidades para fortalecer el ejercicio pleno de la ciudadanía.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158C8B1-6B66-1866-1E86-54CB03846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207" y="35302"/>
            <a:ext cx="8907780" cy="766876"/>
          </a:xfrm>
        </p:spPr>
        <p:txBody>
          <a:bodyPr>
            <a:normAutofit/>
          </a:bodyPr>
          <a:lstStyle/>
          <a:p>
            <a:r>
              <a:rPr lang="es-CO" b="1" dirty="0">
                <a:solidFill>
                  <a:schemeClr val="accent6">
                    <a:lumMod val="75000"/>
                  </a:schemeClr>
                </a:solidFill>
              </a:rPr>
              <a:t>Políticas Públicas Poblacionales</a:t>
            </a:r>
          </a:p>
        </p:txBody>
      </p:sp>
    </p:spTree>
    <p:extLst>
      <p:ext uri="{BB962C8B-B14F-4D97-AF65-F5344CB8AC3E}">
        <p14:creationId xmlns:p14="http://schemas.microsoft.com/office/powerpoint/2010/main" val="951975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8" name="Google Shape;3138;p129"/>
          <p:cNvSpPr/>
          <p:nvPr/>
        </p:nvSpPr>
        <p:spPr>
          <a:xfrm>
            <a:off x="299402" y="937911"/>
            <a:ext cx="8645390" cy="326363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>
              <a:buClr>
                <a:srgbClr val="FFFFFF"/>
              </a:buClr>
              <a:buSzPts val="1800"/>
              <a:defRPr/>
            </a:pPr>
            <a:endParaRPr sz="135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0" name="Google Shape;3140;p129"/>
          <p:cNvSpPr txBox="1"/>
          <p:nvPr/>
        </p:nvSpPr>
        <p:spPr>
          <a:xfrm>
            <a:off x="1182104" y="964221"/>
            <a:ext cx="7164805" cy="300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lvl="0" algn="ctr">
              <a:buClr>
                <a:srgbClr val="FFFFFF"/>
              </a:buClr>
              <a:buSzPts val="2800"/>
              <a:defRPr/>
            </a:pPr>
            <a:r>
              <a:rPr lang="es-CO" sz="1500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Política Pública de Juventud para Bogotá D.C.</a:t>
            </a:r>
            <a:endParaRPr sz="15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99402" y="1621693"/>
            <a:ext cx="8645390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Sector líder: </a:t>
            </a:r>
            <a:r>
              <a:rPr lang="es-ES" sz="1350" dirty="0">
                <a:latin typeface="Century Gothic" panose="020B0502020202020204" pitchFamily="34" charset="0"/>
              </a:rPr>
              <a:t>Integración Social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s-ES" sz="1350" dirty="0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Entidad líder: </a:t>
            </a:r>
            <a:r>
              <a:rPr lang="es-CO" sz="1350" dirty="0">
                <a:latin typeface="Century Gothic" panose="020B0502020202020204" pitchFamily="34" charset="0"/>
              </a:rPr>
              <a:t>Secretaría Distrital de Integración Social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s-ES" sz="1350" dirty="0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Documento CONPES D.C. de adopción: </a:t>
            </a:r>
            <a:r>
              <a:rPr lang="es-ES" sz="1350" dirty="0">
                <a:latin typeface="Century Gothic" panose="020B0502020202020204" pitchFamily="34" charset="0"/>
              </a:rPr>
              <a:t>08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s-ES" sz="1350" dirty="0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Fecha de presentación sesión CONPES D.C.: </a:t>
            </a:r>
            <a:r>
              <a:rPr lang="es-ES" sz="1350" dirty="0">
                <a:latin typeface="Century Gothic" panose="020B0502020202020204" pitchFamily="34" charset="0"/>
              </a:rPr>
              <a:t>Diciembre 16 de 2019</a:t>
            </a:r>
          </a:p>
          <a:p>
            <a:endParaRPr lang="es-ES" sz="1350" dirty="0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Vigencia: </a:t>
            </a:r>
            <a:r>
              <a:rPr lang="es-ES" sz="1350" dirty="0">
                <a:latin typeface="Century Gothic" panose="020B0502020202020204" pitchFamily="34" charset="0"/>
              </a:rPr>
              <a:t>2018 -2030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s-ES" sz="1350" dirty="0">
              <a:latin typeface="Century Gothic" panose="020B0502020202020204" pitchFamily="34" charset="0"/>
            </a:endParaRPr>
          </a:p>
          <a:p>
            <a:pPr marL="214313" indent="-214313" algn="just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Objetivo general: </a:t>
            </a:r>
            <a:r>
              <a:rPr lang="es-CO" sz="1350" dirty="0">
                <a:latin typeface="Century Gothic" panose="020B0502020202020204" pitchFamily="34" charset="0"/>
              </a:rPr>
              <a:t>Ampliar las oportunidades, individuales y colectivas, de las y los jóvenes para que puedan elegir lo que quieren ser y hacer hacia la construcción de proyectos de vida, que permitan el ejercicio pleno de su ciudadanía para beneficio personal y de la sociedad, a través del mejoramiento del conjunto de acciones institucionales y el fortalecimiento de sus entornos relacionales.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FF796B0-1CF8-FD53-F89D-E38F3B417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207" y="35302"/>
            <a:ext cx="8907780" cy="766876"/>
          </a:xfrm>
        </p:spPr>
        <p:txBody>
          <a:bodyPr>
            <a:normAutofit/>
          </a:bodyPr>
          <a:lstStyle/>
          <a:p>
            <a:r>
              <a:rPr lang="es-CO" b="1" dirty="0">
                <a:solidFill>
                  <a:schemeClr val="accent6">
                    <a:lumMod val="75000"/>
                  </a:schemeClr>
                </a:solidFill>
              </a:rPr>
              <a:t>Políticas Públicas Poblacionales</a:t>
            </a:r>
          </a:p>
        </p:txBody>
      </p:sp>
    </p:spTree>
    <p:extLst>
      <p:ext uri="{BB962C8B-B14F-4D97-AF65-F5344CB8AC3E}">
        <p14:creationId xmlns:p14="http://schemas.microsoft.com/office/powerpoint/2010/main" val="26625787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8" name="Google Shape;3138;p129"/>
          <p:cNvSpPr/>
          <p:nvPr/>
        </p:nvSpPr>
        <p:spPr>
          <a:xfrm>
            <a:off x="299402" y="976132"/>
            <a:ext cx="8645390" cy="376502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>
              <a:buClr>
                <a:srgbClr val="FFFFFF"/>
              </a:buClr>
              <a:buSzPts val="1800"/>
              <a:defRPr/>
            </a:pPr>
            <a:endParaRPr sz="135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0" name="Google Shape;3140;p129"/>
          <p:cNvSpPr txBox="1"/>
          <p:nvPr/>
        </p:nvSpPr>
        <p:spPr>
          <a:xfrm>
            <a:off x="299401" y="1014358"/>
            <a:ext cx="8462462" cy="300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lvl="0" algn="ctr">
              <a:buClr>
                <a:srgbClr val="FFFFFF"/>
              </a:buClr>
              <a:buSzPts val="2800"/>
              <a:defRPr/>
            </a:pPr>
            <a:r>
              <a:rPr lang="es-CO" sz="1500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Política Pública de Infancia y Adolescencia de Bogotá D.C.</a:t>
            </a:r>
            <a:endParaRPr sz="15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99402" y="1816175"/>
            <a:ext cx="864539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Sector líder:</a:t>
            </a:r>
            <a:r>
              <a:rPr lang="es-ES" sz="1350" dirty="0">
                <a:latin typeface="Century Gothic" panose="020B0502020202020204" pitchFamily="34" charset="0"/>
              </a:rPr>
              <a:t> Integración Social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s-ES" sz="1350" dirty="0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Entidad líder: </a:t>
            </a:r>
            <a:r>
              <a:rPr lang="es-CO" sz="1350" dirty="0">
                <a:latin typeface="Century Gothic" panose="020B0502020202020204" pitchFamily="34" charset="0"/>
              </a:rPr>
              <a:t>Secretaría Distrital de Integración Social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s-ES" sz="1350" dirty="0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Documento CONPES D.C. de adopción: </a:t>
            </a:r>
            <a:r>
              <a:rPr lang="es-ES" sz="1350" dirty="0">
                <a:latin typeface="Century Gothic" panose="020B0502020202020204" pitchFamily="34" charset="0"/>
              </a:rPr>
              <a:t>27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s-ES" sz="1350" dirty="0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Fecha de presentación sesión CONPES D.C.: </a:t>
            </a:r>
            <a:r>
              <a:rPr lang="es-ES" sz="1350" dirty="0">
                <a:latin typeface="Century Gothic" panose="020B0502020202020204" pitchFamily="34" charset="0"/>
              </a:rPr>
              <a:t>Marzo 31 de 2023</a:t>
            </a:r>
          </a:p>
          <a:p>
            <a:endParaRPr lang="es-ES" sz="1350" dirty="0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Vigencia: </a:t>
            </a:r>
            <a:r>
              <a:rPr lang="es-ES" sz="1350" dirty="0">
                <a:latin typeface="Century Gothic" panose="020B0502020202020204" pitchFamily="34" charset="0"/>
              </a:rPr>
              <a:t>2023 -2033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s-ES" sz="1350" dirty="0">
              <a:latin typeface="Century Gothic" panose="020B0502020202020204" pitchFamily="34" charset="0"/>
            </a:endParaRPr>
          </a:p>
          <a:p>
            <a:pPr marL="214313" indent="-214313" algn="just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Objetivo general: </a:t>
            </a:r>
            <a:r>
              <a:rPr lang="es-CO" sz="1350" dirty="0">
                <a:latin typeface="Century Gothic" panose="020B0502020202020204" pitchFamily="34" charset="0"/>
              </a:rPr>
              <a:t>Garantizar el desarrollo integral de la primera infancia, infancia y adolescencia en Bogotá D.C. a partir del reconocimiento de sus capacidades, subjetividades y diversidades.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A68CE09-E173-CAA9-142E-39E173F57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207" y="35302"/>
            <a:ext cx="8907780" cy="766876"/>
          </a:xfrm>
        </p:spPr>
        <p:txBody>
          <a:bodyPr>
            <a:normAutofit/>
          </a:bodyPr>
          <a:lstStyle/>
          <a:p>
            <a:r>
              <a:rPr lang="es-CO" b="1" dirty="0">
                <a:solidFill>
                  <a:schemeClr val="accent6">
                    <a:lumMod val="75000"/>
                  </a:schemeClr>
                </a:solidFill>
              </a:rPr>
              <a:t>Políticas Públicas Poblacionales</a:t>
            </a:r>
          </a:p>
        </p:txBody>
      </p:sp>
    </p:spTree>
    <p:extLst>
      <p:ext uri="{BB962C8B-B14F-4D97-AF65-F5344CB8AC3E}">
        <p14:creationId xmlns:p14="http://schemas.microsoft.com/office/powerpoint/2010/main" val="29440988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8" name="Google Shape;3138;p129"/>
          <p:cNvSpPr/>
          <p:nvPr/>
        </p:nvSpPr>
        <p:spPr>
          <a:xfrm>
            <a:off x="299402" y="976132"/>
            <a:ext cx="8645390" cy="376502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>
              <a:buClr>
                <a:srgbClr val="FFFFFF"/>
              </a:buClr>
              <a:buSzPts val="1800"/>
              <a:defRPr/>
            </a:pPr>
            <a:endParaRPr sz="135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0" name="Google Shape;3140;p129"/>
          <p:cNvSpPr txBox="1"/>
          <p:nvPr/>
        </p:nvSpPr>
        <p:spPr>
          <a:xfrm>
            <a:off x="681538" y="1014357"/>
            <a:ext cx="8462462" cy="300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lvl="0" algn="ctr">
              <a:buClr>
                <a:srgbClr val="FFFFFF"/>
              </a:buClr>
              <a:buSzPts val="2800"/>
              <a:defRPr/>
            </a:pPr>
            <a:r>
              <a:rPr lang="es-CO" sz="1500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Política Pública </a:t>
            </a:r>
            <a:r>
              <a:rPr lang="es-CO" sz="1500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</a:rPr>
              <a:t>de Discapacidad para Bogotá</a:t>
            </a:r>
            <a:endParaRPr sz="1500" b="1" kern="0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Arial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99402" y="1816175"/>
            <a:ext cx="8645390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Sector líder: </a:t>
            </a:r>
            <a:r>
              <a:rPr lang="es-ES" sz="1350" dirty="0">
                <a:latin typeface="Century Gothic" panose="020B0502020202020204" pitchFamily="34" charset="0"/>
              </a:rPr>
              <a:t>Gobierno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s-ES" sz="1350" dirty="0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Entidad líder: </a:t>
            </a:r>
            <a:r>
              <a:rPr lang="es-CO" sz="1350" dirty="0">
                <a:latin typeface="Century Gothic" panose="020B0502020202020204" pitchFamily="34" charset="0"/>
              </a:rPr>
              <a:t>Secretaría Distrital de Gobierno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s-ES" sz="1350" dirty="0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Decreto de adopción: </a:t>
            </a:r>
            <a:r>
              <a:rPr lang="es-ES" sz="1350" dirty="0">
                <a:latin typeface="Century Gothic" panose="020B0502020202020204" pitchFamily="34" charset="0"/>
              </a:rPr>
              <a:t>089 de 2023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s-ES" sz="1350" dirty="0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Fecha de presentación sesión CONPES D.C.: </a:t>
            </a:r>
            <a:r>
              <a:rPr lang="es-ES" sz="1350" dirty="0">
                <a:latin typeface="Century Gothic" panose="020B0502020202020204" pitchFamily="34" charset="0"/>
              </a:rPr>
              <a:t>Marzo 6 de 2023</a:t>
            </a:r>
          </a:p>
          <a:p>
            <a:endParaRPr lang="es-ES" sz="1350" dirty="0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Vigencia: </a:t>
            </a:r>
            <a:r>
              <a:rPr lang="es-ES" sz="1350" dirty="0">
                <a:latin typeface="Century Gothic" panose="020B0502020202020204" pitchFamily="34" charset="0"/>
              </a:rPr>
              <a:t>2023 -2034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s-ES" sz="1350" dirty="0">
              <a:latin typeface="Century Gothic" panose="020B0502020202020204" pitchFamily="34" charset="0"/>
            </a:endParaRPr>
          </a:p>
          <a:p>
            <a:pPr marL="214313" indent="-214313" algn="just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Objetivo general: </a:t>
            </a:r>
            <a:r>
              <a:rPr lang="es-CO" sz="1350" dirty="0">
                <a:latin typeface="Century Gothic" panose="020B0502020202020204" pitchFamily="34" charset="0"/>
              </a:rPr>
              <a:t>Garantizar el goce efectivo de los derechos y la inclusión social de las personas con discapacidad, sus familias y las personas cuidadoras de personas con discapacidad en el territorio urbano, rural y disperso de Bogotá D.C.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E27F463-432C-94F4-F05D-65D98C83A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207" y="35302"/>
            <a:ext cx="8907780" cy="766876"/>
          </a:xfrm>
        </p:spPr>
        <p:txBody>
          <a:bodyPr>
            <a:normAutofit/>
          </a:bodyPr>
          <a:lstStyle/>
          <a:p>
            <a:r>
              <a:rPr lang="es-CO" b="1" dirty="0">
                <a:solidFill>
                  <a:schemeClr val="accent6">
                    <a:lumMod val="75000"/>
                  </a:schemeClr>
                </a:solidFill>
              </a:rPr>
              <a:t>Políticas Públicas Poblacionales</a:t>
            </a:r>
          </a:p>
        </p:txBody>
      </p:sp>
    </p:spTree>
    <p:extLst>
      <p:ext uri="{BB962C8B-B14F-4D97-AF65-F5344CB8AC3E}">
        <p14:creationId xmlns:p14="http://schemas.microsoft.com/office/powerpoint/2010/main" val="20615468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8" name="Google Shape;3138;p129"/>
          <p:cNvSpPr/>
          <p:nvPr/>
        </p:nvSpPr>
        <p:spPr>
          <a:xfrm>
            <a:off x="299402" y="976132"/>
            <a:ext cx="8645390" cy="369248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>
              <a:buClr>
                <a:srgbClr val="FFFFFF"/>
              </a:buClr>
              <a:buSzPts val="1800"/>
              <a:defRPr/>
            </a:pPr>
            <a:endParaRPr sz="135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0" name="Google Shape;3140;p129"/>
          <p:cNvSpPr txBox="1"/>
          <p:nvPr/>
        </p:nvSpPr>
        <p:spPr>
          <a:xfrm>
            <a:off x="299401" y="1045329"/>
            <a:ext cx="8462462" cy="300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lvl="0" algn="ctr">
              <a:buClr>
                <a:srgbClr val="FFFFFF"/>
              </a:buClr>
              <a:buSzPts val="2800"/>
              <a:defRPr/>
            </a:pPr>
            <a:r>
              <a:rPr lang="es-CO" sz="1500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Política Pública </a:t>
            </a:r>
            <a:r>
              <a:rPr lang="es-CO" sz="1500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</a:rPr>
              <a:t>de los pueblos indígenas en Bogotá</a:t>
            </a:r>
            <a:endParaRPr sz="1500" b="1" kern="0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Arial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99403" y="1816175"/>
            <a:ext cx="8288453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Sector líder: </a:t>
            </a:r>
            <a:r>
              <a:rPr lang="es-ES" sz="1350" dirty="0">
                <a:latin typeface="Century Gothic" panose="020B0502020202020204" pitchFamily="34" charset="0"/>
              </a:rPr>
              <a:t>Gobierno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s-ES" sz="1350" dirty="0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Entidad líder: </a:t>
            </a:r>
            <a:r>
              <a:rPr lang="es-CO" sz="1350" dirty="0">
                <a:latin typeface="Century Gothic" panose="020B0502020202020204" pitchFamily="34" charset="0"/>
              </a:rPr>
              <a:t>Secretaría Distrital de Gobierno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s-ES" sz="1350" dirty="0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Documento CONPES D.C. de adopción: </a:t>
            </a:r>
            <a:r>
              <a:rPr lang="es-ES" sz="1350" dirty="0">
                <a:latin typeface="Century Gothic" panose="020B0502020202020204" pitchFamily="34" charset="0"/>
              </a:rPr>
              <a:t>37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s-ES" sz="1350" dirty="0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Fecha de presentación sesión CONPES D.C.: </a:t>
            </a:r>
            <a:r>
              <a:rPr lang="es-ES" sz="1350" dirty="0">
                <a:latin typeface="Century Gothic" panose="020B0502020202020204" pitchFamily="34" charset="0"/>
              </a:rPr>
              <a:t>Noviembre 21 de 2023</a:t>
            </a:r>
          </a:p>
          <a:p>
            <a:endParaRPr lang="es-ES" sz="1350" dirty="0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Vigencia: </a:t>
            </a:r>
            <a:r>
              <a:rPr lang="es-ES" sz="1350" dirty="0">
                <a:latin typeface="Century Gothic" panose="020B0502020202020204" pitchFamily="34" charset="0"/>
              </a:rPr>
              <a:t>2024 -2035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s-ES" sz="1350" dirty="0">
              <a:latin typeface="Century Gothic" panose="020B0502020202020204" pitchFamily="34" charset="0"/>
            </a:endParaRPr>
          </a:p>
          <a:p>
            <a:pPr marL="214313" indent="-214313" algn="just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Objetivo general: </a:t>
            </a:r>
            <a:r>
              <a:rPr lang="es-CO" sz="1350" dirty="0">
                <a:latin typeface="Century Gothic" panose="020B0502020202020204" pitchFamily="34" charset="0"/>
              </a:rPr>
              <a:t>Garantizar el goce efectivo de los derechos individuales y colectivos de los pueblos indígenas que perviven en Bogotá para la erradicación de dinámicas de discriminación en los ámbitos social, económico y político.</a:t>
            </a:r>
            <a:endParaRPr lang="es-ES" sz="1350" dirty="0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s-ES" sz="1350" dirty="0">
              <a:latin typeface="Century Gothic" panose="020B0502020202020204" pitchFamily="34" charset="0"/>
            </a:endParaRPr>
          </a:p>
          <a:p>
            <a:endParaRPr lang="es-CO" sz="1350" dirty="0">
              <a:latin typeface="Century Gothic" panose="020B0502020202020204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0D613CE-5E1A-EBF6-5B36-1636BD6F9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207" y="35302"/>
            <a:ext cx="8907780" cy="766876"/>
          </a:xfrm>
        </p:spPr>
        <p:txBody>
          <a:bodyPr>
            <a:normAutofit/>
          </a:bodyPr>
          <a:lstStyle/>
          <a:p>
            <a:r>
              <a:rPr lang="es-CO" b="1" dirty="0">
                <a:solidFill>
                  <a:schemeClr val="accent6">
                    <a:lumMod val="75000"/>
                  </a:schemeClr>
                </a:solidFill>
              </a:rPr>
              <a:t>Políticas Públicas Poblacionales</a:t>
            </a:r>
          </a:p>
        </p:txBody>
      </p:sp>
    </p:spTree>
    <p:extLst>
      <p:ext uri="{BB962C8B-B14F-4D97-AF65-F5344CB8AC3E}">
        <p14:creationId xmlns:p14="http://schemas.microsoft.com/office/powerpoint/2010/main" val="15536883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8" name="Google Shape;3138;p129"/>
          <p:cNvSpPr/>
          <p:nvPr/>
        </p:nvSpPr>
        <p:spPr>
          <a:xfrm>
            <a:off x="299402" y="976132"/>
            <a:ext cx="8645390" cy="369248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>
              <a:buClr>
                <a:srgbClr val="FFFFFF"/>
              </a:buClr>
              <a:buSzPts val="1800"/>
              <a:defRPr/>
            </a:pPr>
            <a:endParaRPr sz="135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0" name="Google Shape;3140;p129"/>
          <p:cNvSpPr txBox="1"/>
          <p:nvPr/>
        </p:nvSpPr>
        <p:spPr>
          <a:xfrm>
            <a:off x="299401" y="1045329"/>
            <a:ext cx="8462462" cy="300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lvl="0" algn="ctr">
              <a:buClr>
                <a:srgbClr val="FFFFFF"/>
              </a:buClr>
              <a:buSzPts val="2800"/>
              <a:defRPr/>
            </a:pPr>
            <a:r>
              <a:rPr lang="es-CO" sz="1500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Política Pública de la Población Negra, </a:t>
            </a:r>
            <a:r>
              <a:rPr lang="es-CO" sz="1500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</a:rPr>
              <a:t>Afrocolombiana y </a:t>
            </a:r>
            <a:r>
              <a:rPr lang="es-CO" sz="1500" b="1" kern="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</a:rPr>
              <a:t>Palenquera</a:t>
            </a:r>
            <a:r>
              <a:rPr lang="es-CO" sz="1500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</a:rPr>
              <a:t> en Bogotá</a:t>
            </a:r>
            <a:endParaRPr sz="1500" b="1" kern="0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Arial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99402" y="1816174"/>
            <a:ext cx="8645390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Sector líder: </a:t>
            </a:r>
            <a:r>
              <a:rPr lang="es-ES" sz="1350" dirty="0">
                <a:latin typeface="Century Gothic" panose="020B0502020202020204" pitchFamily="34" charset="0"/>
              </a:rPr>
              <a:t>Gobierno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s-ES" sz="1350" dirty="0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Entidad líder: </a:t>
            </a:r>
            <a:r>
              <a:rPr lang="es-CO" sz="1350" dirty="0">
                <a:latin typeface="Century Gothic" panose="020B0502020202020204" pitchFamily="34" charset="0"/>
              </a:rPr>
              <a:t>Secretaría Distrital de Gobierno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s-ES" sz="1350" dirty="0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Documento CONPES D.C. de adopción: </a:t>
            </a:r>
            <a:r>
              <a:rPr lang="es-ES" sz="1350" dirty="0">
                <a:latin typeface="Century Gothic" panose="020B0502020202020204" pitchFamily="34" charset="0"/>
              </a:rPr>
              <a:t>39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s-ES" sz="1350" dirty="0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Fecha de presentación sesión CONPES D.C.: </a:t>
            </a:r>
            <a:r>
              <a:rPr lang="es-ES" sz="1350" dirty="0">
                <a:latin typeface="Century Gothic" panose="020B0502020202020204" pitchFamily="34" charset="0"/>
              </a:rPr>
              <a:t>Noviembre 21 de 2023</a:t>
            </a:r>
          </a:p>
          <a:p>
            <a:endParaRPr lang="es-ES" sz="1350" dirty="0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Vigencia: </a:t>
            </a:r>
            <a:r>
              <a:rPr lang="es-ES" sz="1350" dirty="0">
                <a:latin typeface="Century Gothic" panose="020B0502020202020204" pitchFamily="34" charset="0"/>
              </a:rPr>
              <a:t>2024 -2036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s-ES" sz="1350" dirty="0">
              <a:latin typeface="Century Gothic" panose="020B0502020202020204" pitchFamily="34" charset="0"/>
            </a:endParaRPr>
          </a:p>
          <a:p>
            <a:pPr marL="214313" indent="-214313" algn="just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Objetivo general: </a:t>
            </a:r>
            <a:r>
              <a:rPr lang="es-CO" sz="1350" dirty="0">
                <a:latin typeface="Century Gothic" panose="020B0502020202020204" pitchFamily="34" charset="0"/>
              </a:rPr>
              <a:t>Garantizar alternativas de solución frente al racismo, la discriminación racial, la exclusión y la desigualdad que vive la población negra afrocolombiana y </a:t>
            </a:r>
            <a:r>
              <a:rPr lang="es-CO" sz="1350" dirty="0" err="1">
                <a:latin typeface="Century Gothic" panose="020B0502020202020204" pitchFamily="34" charset="0"/>
              </a:rPr>
              <a:t>palenquera</a:t>
            </a:r>
            <a:r>
              <a:rPr lang="es-CO" sz="1350" dirty="0">
                <a:latin typeface="Century Gothic" panose="020B0502020202020204" pitchFamily="34" charset="0"/>
              </a:rPr>
              <a:t> en Bogotá D.C., a partir de la erradicación de la pobreza, la satisfacción de los derechos colectivos y étnicos, de un modelo de desarrollo sostenible, acorde con la cosmovisión de las comunidades y del ejercicio de su ciudadanía.</a:t>
            </a:r>
            <a:endParaRPr lang="es-ES" sz="1350" dirty="0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s-ES" sz="1350" dirty="0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s-ES" sz="1350" dirty="0">
              <a:latin typeface="Century Gothic" panose="020B0502020202020204" pitchFamily="34" charset="0"/>
            </a:endParaRPr>
          </a:p>
          <a:p>
            <a:endParaRPr lang="es-CO" sz="1350" dirty="0">
              <a:latin typeface="Century Gothic" panose="020B0502020202020204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8B716AA-C4A6-A5A9-B8CF-14E1A7D4A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207" y="35302"/>
            <a:ext cx="8907780" cy="766876"/>
          </a:xfrm>
        </p:spPr>
        <p:txBody>
          <a:bodyPr>
            <a:normAutofit/>
          </a:bodyPr>
          <a:lstStyle/>
          <a:p>
            <a:r>
              <a:rPr lang="es-CO" b="1" dirty="0">
                <a:solidFill>
                  <a:schemeClr val="accent6">
                    <a:lumMod val="75000"/>
                  </a:schemeClr>
                </a:solidFill>
              </a:rPr>
              <a:t>Políticas Públicas Poblacionales</a:t>
            </a:r>
          </a:p>
        </p:txBody>
      </p:sp>
    </p:spTree>
    <p:extLst>
      <p:ext uri="{BB962C8B-B14F-4D97-AF65-F5344CB8AC3E}">
        <p14:creationId xmlns:p14="http://schemas.microsoft.com/office/powerpoint/2010/main" val="40199870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8" name="Google Shape;3138;p129"/>
          <p:cNvSpPr/>
          <p:nvPr/>
        </p:nvSpPr>
        <p:spPr>
          <a:xfrm>
            <a:off x="299402" y="976132"/>
            <a:ext cx="8645390" cy="369248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>
              <a:buClr>
                <a:srgbClr val="FFFFFF"/>
              </a:buClr>
              <a:buSzPts val="1800"/>
              <a:defRPr/>
            </a:pPr>
            <a:endParaRPr sz="135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0" name="Google Shape;3140;p129"/>
          <p:cNvSpPr txBox="1"/>
          <p:nvPr/>
        </p:nvSpPr>
        <p:spPr>
          <a:xfrm>
            <a:off x="299401" y="1045329"/>
            <a:ext cx="8462462" cy="300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lvl="0" algn="ctr">
              <a:buClr>
                <a:srgbClr val="FFFFFF"/>
              </a:buClr>
              <a:buSzPts val="2800"/>
              <a:defRPr/>
            </a:pPr>
            <a:r>
              <a:rPr lang="es-CO" sz="1500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Política Pública </a:t>
            </a:r>
            <a:r>
              <a:rPr lang="es-CO" sz="1500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</a:rPr>
              <a:t>del pueblo raizal en Bogotá</a:t>
            </a:r>
            <a:endParaRPr sz="1500" b="1" kern="0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Arial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99402" y="1816175"/>
            <a:ext cx="8645390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Sector líder: </a:t>
            </a:r>
            <a:r>
              <a:rPr lang="es-ES" sz="1350" dirty="0">
                <a:latin typeface="Century Gothic" panose="020B0502020202020204" pitchFamily="34" charset="0"/>
              </a:rPr>
              <a:t>Gobierno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s-ES" sz="1350" dirty="0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Entidad líder: </a:t>
            </a:r>
            <a:r>
              <a:rPr lang="es-CO" sz="1350" dirty="0">
                <a:latin typeface="Century Gothic" panose="020B0502020202020204" pitchFamily="34" charset="0"/>
              </a:rPr>
              <a:t>Secretaría Distrital de Gobierno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s-ES" sz="1350" dirty="0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Documento CONPES D.C. de adopción: </a:t>
            </a:r>
            <a:r>
              <a:rPr lang="es-ES" sz="1350" dirty="0">
                <a:latin typeface="Century Gothic" panose="020B0502020202020204" pitchFamily="34" charset="0"/>
              </a:rPr>
              <a:t>38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s-ES" sz="1350" dirty="0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Fecha de presentación sesión CONPES D.C.: </a:t>
            </a:r>
            <a:r>
              <a:rPr lang="es-ES" sz="1350" dirty="0">
                <a:latin typeface="Century Gothic" panose="020B0502020202020204" pitchFamily="34" charset="0"/>
              </a:rPr>
              <a:t>Noviembre 21 de 2023</a:t>
            </a:r>
          </a:p>
          <a:p>
            <a:endParaRPr lang="es-ES" sz="1350" dirty="0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Vigencia: </a:t>
            </a:r>
            <a:r>
              <a:rPr lang="es-ES" sz="1350" dirty="0">
                <a:latin typeface="Century Gothic" panose="020B0502020202020204" pitchFamily="34" charset="0"/>
              </a:rPr>
              <a:t>2024 -2036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s-ES" sz="1350" dirty="0">
              <a:latin typeface="Century Gothic" panose="020B0502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Objetivo general: </a:t>
            </a:r>
            <a:r>
              <a:rPr lang="es-CO" sz="1350" dirty="0">
                <a:latin typeface="Century Gothic" panose="020B0502020202020204" pitchFamily="34" charset="0"/>
              </a:rPr>
              <a:t>Reducir las brechas de desigualdad que padece la población raizal residente en Bogotá, para garantizar el ejercicio pleno de sus derechos individuales y colectivos.</a:t>
            </a:r>
          </a:p>
          <a:p>
            <a:r>
              <a:rPr lang="es-CO" sz="1350" dirty="0">
                <a:latin typeface="Century Gothic" panose="020B0502020202020204" pitchFamily="34" charset="0"/>
              </a:rPr>
              <a:t/>
            </a:r>
            <a:br>
              <a:rPr lang="es-CO" sz="1350" dirty="0">
                <a:latin typeface="Century Gothic" panose="020B0502020202020204" pitchFamily="34" charset="0"/>
              </a:rPr>
            </a:br>
            <a:endParaRPr lang="es-CO" sz="1350" dirty="0">
              <a:latin typeface="Century Gothic" panose="020B0502020202020204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5550B8C-3B44-75E8-2262-DE070EC4D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207" y="35302"/>
            <a:ext cx="8907780" cy="766876"/>
          </a:xfrm>
        </p:spPr>
        <p:txBody>
          <a:bodyPr>
            <a:normAutofit/>
          </a:bodyPr>
          <a:lstStyle/>
          <a:p>
            <a:r>
              <a:rPr lang="es-CO" b="1" dirty="0">
                <a:solidFill>
                  <a:schemeClr val="accent6">
                    <a:lumMod val="75000"/>
                  </a:schemeClr>
                </a:solidFill>
              </a:rPr>
              <a:t>Políticas Públicas Poblacionales</a:t>
            </a:r>
          </a:p>
        </p:txBody>
      </p:sp>
    </p:spTree>
    <p:extLst>
      <p:ext uri="{BB962C8B-B14F-4D97-AF65-F5344CB8AC3E}">
        <p14:creationId xmlns:p14="http://schemas.microsoft.com/office/powerpoint/2010/main" val="537319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89" y="6162578"/>
            <a:ext cx="1600424" cy="695422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3074533" y="631373"/>
            <a:ext cx="2822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s-CO" sz="2400" b="1" dirty="0" smtClean="0">
                <a:solidFill>
                  <a:schemeClr val="accent2">
                    <a:lumMod val="75000"/>
                  </a:schemeClr>
                </a:solidFill>
              </a:rPr>
              <a:t>ORDEN DEL DIA </a:t>
            </a:r>
            <a:endParaRPr lang="es-CO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0317939"/>
              </p:ext>
            </p:extLst>
          </p:nvPr>
        </p:nvGraphicFramePr>
        <p:xfrm>
          <a:off x="465365" y="1248841"/>
          <a:ext cx="8482692" cy="3658182"/>
        </p:xfrm>
        <a:graphic>
          <a:graphicData uri="http://schemas.openxmlformats.org/drawingml/2006/table">
            <a:tbl>
              <a:tblPr firstRow="1" firstCol="1" bandRow="1"/>
              <a:tblGrid>
                <a:gridCol w="1243692"/>
                <a:gridCol w="7239000"/>
              </a:tblGrid>
              <a:tr h="412440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Objetivo: </a:t>
                      </a:r>
                      <a:r>
                        <a:rPr lang="es-E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Dar a conocer ante los nuevos Alcaldes Locales, la importancia de armonizar las apuestas de las políticas públicas poblacionales, diferenciales y sus enfoques en los nuevos planes de desarrollo local.</a:t>
                      </a:r>
                      <a:endParaRPr lang="es-CO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1181" marR="611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612541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Alcance: </a:t>
                      </a:r>
                      <a:r>
                        <a:rPr lang="es-E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Desarrollar un ejercicio de articulación entre los equipos técnicos de política y las alcaldías locales, para lograr un primer panorama de necesidades de las Alcaldías Locales en consonancia con las apuestas de las políticas públicas poblacionales y diferenciales.</a:t>
                      </a:r>
                      <a:endParaRPr lang="es-CO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1181" marR="611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2062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HORA</a:t>
                      </a:r>
                      <a:endParaRPr lang="es-CO" sz="10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1181" marR="611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AGENDA</a:t>
                      </a:r>
                      <a:endParaRPr lang="es-CO" sz="10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1181" marR="611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206220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8:20 AM – 8:30 AM</a:t>
                      </a:r>
                      <a:endParaRPr lang="es-CO" sz="10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1181" marR="611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Bienvenida e introducción a cargo de la Presidencia</a:t>
                      </a:r>
                    </a:p>
                  </a:txBody>
                  <a:tcPr marL="61181" marR="611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0239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Presentación del desarrollo de la jornada a cargo de la Secretaría técnica </a:t>
                      </a:r>
                    </a:p>
                  </a:txBody>
                  <a:tcPr marL="61181" marR="611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9934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8:40 AM – 9:40 AM</a:t>
                      </a:r>
                      <a:endParaRPr lang="es-CO" sz="10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1181" marR="611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MOMENTO 1: </a:t>
                      </a:r>
                      <a:endParaRPr lang="es-CO" sz="10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CO" sz="10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ECOSISTEMA DE LAS POLÍTICAS PUBLICAS DIFERENCIALES POBLACIONALES Y DE GENERO Y SUS INSTRUMENTOS EN EL </a:t>
                      </a:r>
                      <a:r>
                        <a:rPr lang="es-CO" sz="1000" dirty="0" err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D.C</a:t>
                      </a:r>
                      <a:r>
                        <a:rPr lang="es-CO" sz="10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CO" sz="10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HERRAMIENTAS PARA LA </a:t>
                      </a:r>
                      <a:r>
                        <a:rPr lang="es-CO" sz="1000" dirty="0" err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TRANSVERSALIZACIÓN</a:t>
                      </a:r>
                      <a:r>
                        <a:rPr lang="es-CO" sz="10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DEL ENFOQUE POBLACIONAL, DIFERENCIAL Y DE GÉNERO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Exposiciones magistrales a cargo de la Secretaría de Planeación</a:t>
                      </a:r>
                    </a:p>
                  </a:txBody>
                  <a:tcPr marL="61181" marR="611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2062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9:40 AM – 9:45 AM</a:t>
                      </a:r>
                      <a:endParaRPr lang="es-CO" sz="10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1181" marR="611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 err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SESION</a:t>
                      </a:r>
                      <a:r>
                        <a:rPr lang="es-CO" sz="10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DE PREGUNTAS</a:t>
                      </a:r>
                    </a:p>
                  </a:txBody>
                  <a:tcPr marL="61181" marR="611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124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9:45 AM – 10:45 AM</a:t>
                      </a:r>
                      <a:endParaRPr lang="es-CO" sz="10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1181" marR="611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MOMENTO 2:</a:t>
                      </a:r>
                      <a:r>
                        <a:rPr lang="es-CO" sz="10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EJERCICIO PRACTICO PARA LA </a:t>
                      </a:r>
                      <a:r>
                        <a:rPr lang="es-CO" sz="10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COMPRENSIÓN </a:t>
                      </a:r>
                      <a:r>
                        <a:rPr lang="es-CO" sz="10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DE LAS </a:t>
                      </a:r>
                      <a:r>
                        <a:rPr lang="es-CO" sz="10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POLÍTICAS </a:t>
                      </a:r>
                      <a:r>
                        <a:rPr lang="es-CO" sz="10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PUBLICAS </a:t>
                      </a:r>
                    </a:p>
                  </a:txBody>
                  <a:tcPr marL="61181" marR="611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2062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b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10:45AM – 11:30 AM</a:t>
                      </a:r>
                      <a:endParaRPr lang="es-CO" sz="10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1181" marR="611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CONCLUSIONES, VARIOS Y CIERRE</a:t>
                      </a:r>
                    </a:p>
                  </a:txBody>
                  <a:tcPr marL="61181" marR="611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177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8" name="Google Shape;3138;p129"/>
          <p:cNvSpPr/>
          <p:nvPr/>
        </p:nvSpPr>
        <p:spPr>
          <a:xfrm>
            <a:off x="299402" y="976132"/>
            <a:ext cx="8645390" cy="369248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>
              <a:buClr>
                <a:srgbClr val="FFFFFF"/>
              </a:buClr>
              <a:buSzPts val="1800"/>
              <a:defRPr/>
            </a:pPr>
            <a:endParaRPr sz="135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0" name="Google Shape;3140;p129"/>
          <p:cNvSpPr txBox="1"/>
          <p:nvPr/>
        </p:nvSpPr>
        <p:spPr>
          <a:xfrm>
            <a:off x="299401" y="1045329"/>
            <a:ext cx="8462462" cy="300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lvl="0" algn="ctr">
              <a:buClr>
                <a:srgbClr val="FFFFFF"/>
              </a:buClr>
              <a:buSzPts val="2800"/>
              <a:defRPr/>
            </a:pPr>
            <a:r>
              <a:rPr lang="es-CO" sz="1500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Política Pública del pueblo </a:t>
            </a:r>
            <a:r>
              <a:rPr lang="es-CO" sz="1500" b="1" kern="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</a:rPr>
              <a:t>Rrom</a:t>
            </a:r>
            <a:r>
              <a:rPr lang="es-CO" sz="1500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</a:rPr>
              <a:t> en Bogotá</a:t>
            </a:r>
            <a:endParaRPr sz="1500" b="1" kern="0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Arial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99402" y="1816175"/>
            <a:ext cx="8645390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Sector líder: </a:t>
            </a:r>
            <a:r>
              <a:rPr lang="es-ES" sz="1350" dirty="0">
                <a:latin typeface="Century Gothic" panose="020B0502020202020204" pitchFamily="34" charset="0"/>
              </a:rPr>
              <a:t>Gobierno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s-ES" sz="1350" dirty="0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Entidad líder: </a:t>
            </a:r>
            <a:r>
              <a:rPr lang="es-CO" sz="1350" dirty="0">
                <a:latin typeface="Century Gothic" panose="020B0502020202020204" pitchFamily="34" charset="0"/>
              </a:rPr>
              <a:t>Secretaría Distrital de Gobierno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s-CO" sz="1350" dirty="0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Documento de adopción: </a:t>
            </a:r>
            <a:r>
              <a:rPr lang="es-ES" sz="1350" dirty="0">
                <a:latin typeface="Century Gothic" panose="020B0502020202020204" pitchFamily="34" charset="0"/>
              </a:rPr>
              <a:t>Documento CONPES D.C. 40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s-ES" sz="1350" b="1" dirty="0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Fecha de presentación sesión CONPES D.C.: </a:t>
            </a:r>
            <a:r>
              <a:rPr lang="es-ES" sz="1350" dirty="0">
                <a:latin typeface="Century Gothic" panose="020B0502020202020204" pitchFamily="34" charset="0"/>
              </a:rPr>
              <a:t>Diciembre 6 de 2023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s-ES" sz="1350" dirty="0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Vigencia: </a:t>
            </a:r>
            <a:r>
              <a:rPr lang="es-ES" sz="1350" dirty="0">
                <a:latin typeface="Century Gothic" panose="020B0502020202020204" pitchFamily="34" charset="0"/>
              </a:rPr>
              <a:t>2024-2036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s-ES" sz="1350" dirty="0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Objetivo General: </a:t>
            </a:r>
            <a:r>
              <a:rPr lang="es-CO" sz="1350" dirty="0">
                <a:latin typeface="Century Gothic" panose="020B0502020202020204" pitchFamily="34" charset="0"/>
              </a:rPr>
              <a:t>Fortalecimiento y recuperación integral del Pueblo </a:t>
            </a:r>
            <a:r>
              <a:rPr lang="es-CO" sz="1350" dirty="0" err="1">
                <a:latin typeface="Century Gothic" panose="020B0502020202020204" pitchFamily="34" charset="0"/>
              </a:rPr>
              <a:t>Rrom</a:t>
            </a:r>
            <a:r>
              <a:rPr lang="es-CO" sz="1350" dirty="0">
                <a:latin typeface="Century Gothic" panose="020B0502020202020204" pitchFamily="34" charset="0"/>
              </a:rPr>
              <a:t> a través de la garantía efectiva de sus Derechos con enfoque Diferencial en el Distrito Capital de Bogotá.</a:t>
            </a:r>
            <a:endParaRPr lang="es-ES" sz="1350" dirty="0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s-ES" sz="1350" dirty="0">
              <a:latin typeface="Century Gothic" panose="020B0502020202020204" pitchFamily="34" charset="0"/>
            </a:endParaRPr>
          </a:p>
          <a:p>
            <a:endParaRPr lang="es-ES" sz="1350" dirty="0">
              <a:latin typeface="Century Gothic" panose="020B0502020202020204" pitchFamily="34" charset="0"/>
            </a:endParaRPr>
          </a:p>
          <a:p>
            <a:endParaRPr lang="es-CO" sz="1350" dirty="0">
              <a:latin typeface="Century Gothic" panose="020B0502020202020204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0EDEF2D-4393-8726-A644-63A8EB953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207" y="35302"/>
            <a:ext cx="8907780" cy="766876"/>
          </a:xfrm>
        </p:spPr>
        <p:txBody>
          <a:bodyPr>
            <a:normAutofit/>
          </a:bodyPr>
          <a:lstStyle/>
          <a:p>
            <a:r>
              <a:rPr lang="es-CO" b="1" dirty="0">
                <a:solidFill>
                  <a:schemeClr val="accent6">
                    <a:lumMod val="75000"/>
                  </a:schemeClr>
                </a:solidFill>
              </a:rPr>
              <a:t>Políticas Públicas Poblacionales</a:t>
            </a:r>
          </a:p>
        </p:txBody>
      </p:sp>
    </p:spTree>
    <p:extLst>
      <p:ext uri="{BB962C8B-B14F-4D97-AF65-F5344CB8AC3E}">
        <p14:creationId xmlns:p14="http://schemas.microsoft.com/office/powerpoint/2010/main" val="32649867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8" name="Google Shape;3138;p129"/>
          <p:cNvSpPr/>
          <p:nvPr/>
        </p:nvSpPr>
        <p:spPr>
          <a:xfrm>
            <a:off x="299402" y="976132"/>
            <a:ext cx="8645390" cy="631919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>
              <a:buClr>
                <a:srgbClr val="FFFFFF"/>
              </a:buClr>
              <a:buSzPts val="1800"/>
              <a:defRPr/>
            </a:pPr>
            <a:endParaRPr sz="135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0" name="Google Shape;3140;p129"/>
          <p:cNvSpPr txBox="1"/>
          <p:nvPr/>
        </p:nvSpPr>
        <p:spPr>
          <a:xfrm>
            <a:off x="299401" y="1045329"/>
            <a:ext cx="8462462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lvl="0" algn="ctr">
              <a:buClr>
                <a:srgbClr val="FFFFFF"/>
              </a:buClr>
              <a:buSzPts val="2800"/>
              <a:defRPr/>
            </a:pPr>
            <a:r>
              <a:rPr lang="es-CO" sz="1350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Política Pública de acogida, inclusión y desarrollo para la población migrante internacional en Bogotá D.C</a:t>
            </a:r>
            <a:endParaRPr lang="es-CO" sz="1350" b="1" kern="0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Arial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99402" y="1816175"/>
            <a:ext cx="8645390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Sector líder: </a:t>
            </a:r>
            <a:r>
              <a:rPr lang="es-ES" sz="1350" dirty="0">
                <a:latin typeface="Century Gothic" panose="020B0502020202020204" pitchFamily="34" charset="0"/>
              </a:rPr>
              <a:t>Gobierno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s-ES" sz="1350" dirty="0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Entidad líder: </a:t>
            </a:r>
            <a:r>
              <a:rPr lang="es-ES" sz="1350" dirty="0">
                <a:latin typeface="Century Gothic" panose="020B0502020202020204" pitchFamily="34" charset="0"/>
              </a:rPr>
              <a:t>Secretaría Distrital de Gobierno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s-ES" sz="1350" b="1" dirty="0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Documento de adopción: </a:t>
            </a:r>
            <a:r>
              <a:rPr lang="es-ES" sz="1350" dirty="0">
                <a:latin typeface="Century Gothic" panose="020B0502020202020204" pitchFamily="34" charset="0"/>
              </a:rPr>
              <a:t>Decreto 600 de 2023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s-ES" sz="1350" dirty="0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Fecha de presentación sesión CONPES D.C.: </a:t>
            </a:r>
            <a:r>
              <a:rPr lang="es-ES" sz="1350" dirty="0">
                <a:latin typeface="Century Gothic" panose="020B0502020202020204" pitchFamily="34" charset="0"/>
              </a:rPr>
              <a:t>Julio 13 de 2023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s-ES" sz="1350" dirty="0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Vigencia: </a:t>
            </a:r>
            <a:r>
              <a:rPr lang="es-ES" sz="1350" dirty="0">
                <a:latin typeface="Century Gothic" panose="020B0502020202020204" pitchFamily="34" charset="0"/>
              </a:rPr>
              <a:t>2023-2035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s-ES" sz="1350" dirty="0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Objetivo General: </a:t>
            </a:r>
            <a:r>
              <a:rPr lang="es-CO" sz="1350" dirty="0">
                <a:latin typeface="Century Gothic" panose="020B0502020202020204" pitchFamily="34" charset="0"/>
              </a:rPr>
              <a:t>Promover el acceso de la Población Migrante Internacional a los bienes y servicios distritales para el goce efectivo de sus derechos, lo que potencia sus capacidades y su contribución al  desarrollo de la ciudad.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5BD4942-176E-E6DD-2E63-F62C1A857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207" y="35302"/>
            <a:ext cx="8907780" cy="766876"/>
          </a:xfrm>
        </p:spPr>
        <p:txBody>
          <a:bodyPr>
            <a:normAutofit/>
          </a:bodyPr>
          <a:lstStyle/>
          <a:p>
            <a:r>
              <a:rPr lang="es-CO" b="1" dirty="0">
                <a:solidFill>
                  <a:schemeClr val="accent6">
                    <a:lumMod val="75000"/>
                  </a:schemeClr>
                </a:solidFill>
              </a:rPr>
              <a:t>Políticas Públicas Poblacionales</a:t>
            </a:r>
          </a:p>
        </p:txBody>
      </p:sp>
    </p:spTree>
    <p:extLst>
      <p:ext uri="{BB962C8B-B14F-4D97-AF65-F5344CB8AC3E}">
        <p14:creationId xmlns:p14="http://schemas.microsoft.com/office/powerpoint/2010/main" val="31656062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8" name="Google Shape;3138;p129"/>
          <p:cNvSpPr/>
          <p:nvPr/>
        </p:nvSpPr>
        <p:spPr>
          <a:xfrm>
            <a:off x="299402" y="976132"/>
            <a:ext cx="8645390" cy="376502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>
              <a:buClr>
                <a:srgbClr val="FFFFFF"/>
              </a:buClr>
              <a:buSzPts val="1800"/>
              <a:defRPr/>
            </a:pPr>
            <a:endParaRPr sz="135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0" name="Google Shape;3140;p129"/>
          <p:cNvSpPr txBox="1"/>
          <p:nvPr/>
        </p:nvSpPr>
        <p:spPr>
          <a:xfrm>
            <a:off x="522026" y="1014358"/>
            <a:ext cx="7789460" cy="300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lvl="0" algn="ctr">
              <a:buClr>
                <a:srgbClr val="FFFFFF"/>
              </a:buClr>
              <a:buSzPts val="2800"/>
              <a:defRPr/>
            </a:pPr>
            <a:r>
              <a:rPr lang="es-CO" sz="1500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Política Pública de Mujeres y Equidad de Género en el Distrito Capital</a:t>
            </a:r>
            <a:endParaRPr sz="15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99402" y="1816175"/>
            <a:ext cx="8645390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Sector líder: </a:t>
            </a:r>
            <a:r>
              <a:rPr lang="es-ES" sz="1350" dirty="0">
                <a:latin typeface="Century Gothic" panose="020B0502020202020204" pitchFamily="34" charset="0"/>
              </a:rPr>
              <a:t> Mujeres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s-ES" sz="1350" dirty="0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Entidad líder: </a:t>
            </a:r>
            <a:r>
              <a:rPr lang="es-CO" sz="1350" dirty="0">
                <a:latin typeface="Century Gothic" panose="020B0502020202020204" pitchFamily="34" charset="0"/>
              </a:rPr>
              <a:t>Secretaría Distrital de la Mujer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s-ES" sz="1350" dirty="0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Documento CONPES D.C. de adopción: </a:t>
            </a:r>
            <a:r>
              <a:rPr lang="es-ES" sz="1350" dirty="0">
                <a:latin typeface="Century Gothic" panose="020B0502020202020204" pitchFamily="34" charset="0"/>
              </a:rPr>
              <a:t>14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s-ES" sz="1350" dirty="0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Fecha de presentación sesión CONPES D.C.: </a:t>
            </a:r>
            <a:r>
              <a:rPr lang="es-ES" sz="1350" dirty="0">
                <a:latin typeface="Century Gothic" panose="020B0502020202020204" pitchFamily="34" charset="0"/>
              </a:rPr>
              <a:t>Diciembre 28 de 2020</a:t>
            </a:r>
          </a:p>
          <a:p>
            <a:endParaRPr lang="es-ES" sz="1350" dirty="0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Vigencia: </a:t>
            </a:r>
            <a:r>
              <a:rPr lang="es-ES" sz="1350" dirty="0">
                <a:latin typeface="Century Gothic" panose="020B0502020202020204" pitchFamily="34" charset="0"/>
              </a:rPr>
              <a:t>2020 -2030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s-ES" sz="1350" dirty="0">
              <a:latin typeface="Century Gothic" panose="020B0502020202020204" pitchFamily="34" charset="0"/>
            </a:endParaRPr>
          </a:p>
          <a:p>
            <a:pPr marL="214313" indent="-214313" algn="just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Objetivo general: </a:t>
            </a:r>
            <a:r>
              <a:rPr lang="es-CO" sz="1350" dirty="0">
                <a:latin typeface="Century Gothic" panose="020B0502020202020204" pitchFamily="34" charset="0"/>
              </a:rPr>
              <a:t>Reconocer, garantizar y restablecer los derechos de las mujeres que habitan en el Distrito Capital, de manera que se modifiquen de forma progresiva y sostenible, las condiciones injustas y evitables de discriminación, subordinación y exclusión que enfrentan las mujeres en los ámbitos público y privado, promoviendo la igualdad real de oportunidades y la equidad de género en el Distrito Capital.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EC39CD3-5083-AA6B-768B-EFD6E29B2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207" y="35302"/>
            <a:ext cx="8907780" cy="766876"/>
          </a:xfrm>
        </p:spPr>
        <p:txBody>
          <a:bodyPr>
            <a:normAutofit/>
          </a:bodyPr>
          <a:lstStyle/>
          <a:p>
            <a:r>
              <a:rPr lang="es-CO" b="1" dirty="0">
                <a:solidFill>
                  <a:schemeClr val="accent6">
                    <a:lumMod val="75000"/>
                  </a:schemeClr>
                </a:solidFill>
              </a:rPr>
              <a:t>Políticas Públicas Poblacionales</a:t>
            </a:r>
          </a:p>
        </p:txBody>
      </p:sp>
    </p:spTree>
    <p:extLst>
      <p:ext uri="{BB962C8B-B14F-4D97-AF65-F5344CB8AC3E}">
        <p14:creationId xmlns:p14="http://schemas.microsoft.com/office/powerpoint/2010/main" val="23057577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0" name="Google Shape;3140;p129"/>
          <p:cNvSpPr txBox="1"/>
          <p:nvPr/>
        </p:nvSpPr>
        <p:spPr>
          <a:xfrm>
            <a:off x="299401" y="1045329"/>
            <a:ext cx="8462462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lvl="0" algn="ctr">
              <a:buClr>
                <a:srgbClr val="FFFFFF"/>
              </a:buClr>
              <a:buSzPts val="2800"/>
              <a:defRPr/>
            </a:pPr>
            <a:r>
              <a:rPr lang="es-CO" sz="1350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Política Pública de acogida, inclusión y desarrollo para la población migrante internacional en Bogotá D.C</a:t>
            </a:r>
            <a:endParaRPr lang="es-CO" sz="1350" b="1" kern="0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Arial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5BD4942-176E-E6DD-2E63-F62C1A857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" y="2811753"/>
            <a:ext cx="8907780" cy="766876"/>
          </a:xfrm>
        </p:spPr>
        <p:txBody>
          <a:bodyPr>
            <a:normAutofit fontScale="90000"/>
          </a:bodyPr>
          <a:lstStyle/>
          <a:p>
            <a:r>
              <a:rPr lang="es-CO" b="1" dirty="0">
                <a:solidFill>
                  <a:schemeClr val="accent6">
                    <a:lumMod val="75000"/>
                  </a:schemeClr>
                </a:solidFill>
              </a:rPr>
              <a:t>Relacionamiento de las Políticas Públicas con el Plan Distrital de Desarrollo</a:t>
            </a:r>
          </a:p>
        </p:txBody>
      </p:sp>
    </p:spTree>
    <p:extLst>
      <p:ext uri="{BB962C8B-B14F-4D97-AF65-F5344CB8AC3E}">
        <p14:creationId xmlns:p14="http://schemas.microsoft.com/office/powerpoint/2010/main" val="39454287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6D0CF6A-FF7B-4F81-7AA4-70B8ECE86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176" y="67364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CO" b="1" dirty="0">
                <a:solidFill>
                  <a:schemeClr val="accent6">
                    <a:lumMod val="75000"/>
                  </a:schemeClr>
                </a:solidFill>
              </a:rPr>
              <a:t>Número de productos de política pública asociados al PDD</a:t>
            </a:r>
            <a:r>
              <a:rPr lang="es-CO" sz="4400" dirty="0"/>
              <a:t/>
            </a:r>
            <a:br>
              <a:rPr lang="es-CO" sz="4400" dirty="0"/>
            </a:br>
            <a:endParaRPr lang="es-CO" dirty="0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xmlns="" id="{D1E84E4C-D441-8903-5AB0-523CC1B658D1}"/>
              </a:ext>
            </a:extLst>
          </p:cNvPr>
          <p:cNvGrpSpPr/>
          <p:nvPr/>
        </p:nvGrpSpPr>
        <p:grpSpPr>
          <a:xfrm>
            <a:off x="212039" y="1984682"/>
            <a:ext cx="8281142" cy="4332035"/>
            <a:chOff x="826698" y="1266218"/>
            <a:chExt cx="10118393" cy="4516755"/>
          </a:xfrm>
        </p:grpSpPr>
        <mc:AlternateContent xmlns:mc="http://schemas.openxmlformats.org/markup-compatibility/2006">
          <mc:Choice xmlns:cx1="http://schemas.microsoft.com/office/drawing/2015/9/8/chartex" xmlns="" Requires="cx1">
            <p:graphicFrame>
              <p:nvGraphicFramePr>
                <p:cNvPr id="5" name="Gráfico 4">
                  <a:extLst>
                    <a:ext uri="{FF2B5EF4-FFF2-40B4-BE49-F238E27FC236}">
                      <a16:creationId xmlns:a16="http://schemas.microsoft.com/office/drawing/2014/main" id="{C73C88FD-D8B6-C0EE-92A9-F0B002F37916}"/>
                    </a:ext>
                  </a:extLst>
                </p:cNvPr>
                <p:cNvGraphicFramePr/>
                <p:nvPr/>
              </p:nvGraphicFramePr>
              <p:xfrm>
                <a:off x="1167765" y="1208029"/>
                <a:ext cx="9856470" cy="4516755"/>
              </p:xfrm>
              <a:graphic>
                <a:graphicData uri="http://schemas.microsoft.com/office/drawing/2014/chartex">
                  <cx:chart xmlns:cx="http://schemas.microsoft.com/office/drawing/2014/chartex" xmlns:r="http://schemas.openxmlformats.org/officeDocument/2006/relationships" r:id="rId2"/>
                </a:graphicData>
              </a:graphic>
            </p:graphicFrame>
          </mc:Choice>
          <mc:Fallback>
            <p:pic>
              <p:nvPicPr>
                <p:cNvPr id="8" name="Gráfico 7">
                  <a:extLst>
                    <a:ext uri="{FF2B5EF4-FFF2-40B4-BE49-F238E27FC236}">
                      <a16:creationId xmlns:a16="http://schemas.microsoft.com/office/drawing/2014/main" xmlns="" xmlns:cx1="http://schemas.microsoft.com/office/drawing/2015/9/8/chartex" id="{26F6FA06-9549-1740-D6EA-036EB4A1EAE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26698" y="1266218"/>
                  <a:ext cx="9856470" cy="4516755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xmlns="" id="{64BF545E-5A6F-B4A7-0817-C5ECCA648FDB}"/>
                </a:ext>
              </a:extLst>
            </p:cNvPr>
            <p:cNvSpPr txBox="1"/>
            <p:nvPr/>
          </p:nvSpPr>
          <p:spPr>
            <a:xfrm>
              <a:off x="4966854" y="1343066"/>
              <a:ext cx="1608512" cy="609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000" b="1" dirty="0">
                  <a:solidFill>
                    <a:schemeClr val="bg1"/>
                  </a:solidFill>
                </a:rPr>
                <a:t>695</a:t>
              </a:r>
            </a:p>
            <a:p>
              <a:pPr algn="ctr"/>
              <a:r>
                <a:rPr lang="es-CO" sz="1200" b="1" dirty="0">
                  <a:solidFill>
                    <a:schemeClr val="bg1"/>
                  </a:solidFill>
                </a:rPr>
                <a:t>23,4%</a:t>
              </a:r>
              <a:endParaRPr lang="es-CO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xmlns="" id="{D73F08D8-FC31-F524-2514-4A83F5D16E26}"/>
                </a:ext>
              </a:extLst>
            </p:cNvPr>
            <p:cNvSpPr txBox="1"/>
            <p:nvPr/>
          </p:nvSpPr>
          <p:spPr>
            <a:xfrm>
              <a:off x="2010294" y="1343066"/>
              <a:ext cx="1608512" cy="593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000" b="1" dirty="0">
                  <a:solidFill>
                    <a:schemeClr val="bg1"/>
                  </a:solidFill>
                </a:rPr>
                <a:t>1.095</a:t>
              </a:r>
            </a:p>
            <a:p>
              <a:pPr algn="ctr"/>
              <a:r>
                <a:rPr lang="es-CO" sz="1100" b="1" dirty="0">
                  <a:solidFill>
                    <a:schemeClr val="bg1"/>
                  </a:solidFill>
                </a:rPr>
                <a:t>36,7%</a:t>
              </a:r>
            </a:p>
          </p:txBody>
        </p:sp>
        <p:sp>
          <p:nvSpPr>
            <p:cNvPr id="3" name="CuadroTexto 7">
              <a:extLst>
                <a:ext uri="{FF2B5EF4-FFF2-40B4-BE49-F238E27FC236}">
                  <a16:creationId xmlns:a16="http://schemas.microsoft.com/office/drawing/2014/main" xmlns="" id="{BC6E503A-877C-81AB-E637-ABAFA862D240}"/>
                </a:ext>
              </a:extLst>
            </p:cNvPr>
            <p:cNvSpPr txBox="1"/>
            <p:nvPr/>
          </p:nvSpPr>
          <p:spPr>
            <a:xfrm>
              <a:off x="7306731" y="1322696"/>
              <a:ext cx="1608512" cy="609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000" b="1" dirty="0">
                  <a:solidFill>
                    <a:schemeClr val="bg1"/>
                  </a:solidFill>
                </a:rPr>
                <a:t>506</a:t>
              </a:r>
            </a:p>
            <a:p>
              <a:pPr algn="ctr"/>
              <a:r>
                <a:rPr lang="es-CO" sz="1200" b="1" dirty="0">
                  <a:solidFill>
                    <a:schemeClr val="bg1"/>
                  </a:solidFill>
                </a:rPr>
                <a:t>17%</a:t>
              </a:r>
              <a:endParaRPr lang="es-CO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xmlns="" id="{78AE482E-08B6-6C41-A454-C00A5891F640}"/>
                </a:ext>
              </a:extLst>
            </p:cNvPr>
            <p:cNvSpPr txBox="1"/>
            <p:nvPr/>
          </p:nvSpPr>
          <p:spPr>
            <a:xfrm>
              <a:off x="9336579" y="1322697"/>
              <a:ext cx="1608512" cy="609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000" b="1" dirty="0">
                  <a:solidFill>
                    <a:schemeClr val="bg1"/>
                  </a:solidFill>
                </a:rPr>
                <a:t>389</a:t>
              </a:r>
            </a:p>
            <a:p>
              <a:pPr algn="ctr"/>
              <a:r>
                <a:rPr lang="es-CO" sz="1200" b="1" dirty="0">
                  <a:solidFill>
                    <a:schemeClr val="bg1"/>
                  </a:solidFill>
                </a:rPr>
                <a:t>13,1%</a:t>
              </a:r>
              <a:endParaRPr lang="es-CO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xmlns="" id="{618C98A8-BB45-3082-89BC-8B216B3EF077}"/>
                </a:ext>
              </a:extLst>
            </p:cNvPr>
            <p:cNvSpPr txBox="1"/>
            <p:nvPr/>
          </p:nvSpPr>
          <p:spPr>
            <a:xfrm>
              <a:off x="7145034" y="4611527"/>
              <a:ext cx="3499658" cy="417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000" b="1" dirty="0">
                  <a:solidFill>
                    <a:schemeClr val="bg1"/>
                  </a:solidFill>
                </a:rPr>
                <a:t>291   </a:t>
              </a:r>
              <a:r>
                <a:rPr lang="es-CO" sz="1200" b="1" dirty="0">
                  <a:solidFill>
                    <a:schemeClr val="bg1"/>
                  </a:solidFill>
                </a:rPr>
                <a:t>9,77%</a:t>
              </a:r>
              <a:endParaRPr lang="es-CO" sz="2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87465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6D0CF6A-FF7B-4F81-7AA4-70B8ECE86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176" y="67364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CO" sz="4000" b="1" dirty="0">
                <a:solidFill>
                  <a:schemeClr val="accent6">
                    <a:lumMod val="75000"/>
                  </a:schemeClr>
                </a:solidFill>
              </a:rPr>
              <a:t>Asociación de las Políticas Públicas en los Objetivos del PDD</a:t>
            </a: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xmlns="" id="{0CAE0331-4B75-9443-593B-A576C9E69D0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3702269"/>
              </p:ext>
            </p:extLst>
          </p:nvPr>
        </p:nvGraphicFramePr>
        <p:xfrm>
          <a:off x="642982" y="1955245"/>
          <a:ext cx="7640654" cy="35010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42EDF5CA-5EAC-C18D-C0AD-3CADD2C2FDC3}"/>
              </a:ext>
            </a:extLst>
          </p:cNvPr>
          <p:cNvSpPr txBox="1"/>
          <p:nvPr/>
        </p:nvSpPr>
        <p:spPr>
          <a:xfrm>
            <a:off x="642981" y="5594866"/>
            <a:ext cx="7518862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750" dirty="0"/>
              <a:t>Nota: Se identifica que las políticas públicas asocian productos a más de un objetivo, sin embargo, se muestra el objetivo en el que más productos se están asociando. </a:t>
            </a:r>
          </a:p>
        </p:txBody>
      </p:sp>
    </p:spTree>
    <p:extLst>
      <p:ext uri="{BB962C8B-B14F-4D97-AF65-F5344CB8AC3E}">
        <p14:creationId xmlns:p14="http://schemas.microsoft.com/office/powerpoint/2010/main" val="7384128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1346213-FA5E-0452-82FB-ED419F6FB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390227"/>
            <a:ext cx="8474825" cy="1143000"/>
          </a:xfrm>
        </p:spPr>
        <p:txBody>
          <a:bodyPr>
            <a:normAutofit fontScale="90000"/>
          </a:bodyPr>
          <a:lstStyle/>
          <a:p>
            <a:r>
              <a:rPr lang="es-CO" sz="4400" b="1" dirty="0">
                <a:solidFill>
                  <a:schemeClr val="accent6">
                    <a:lumMod val="75000"/>
                  </a:schemeClr>
                </a:solidFill>
              </a:rPr>
              <a:t>Productos de Alcald</a:t>
            </a:r>
            <a:r>
              <a:rPr lang="es-CO" b="1" dirty="0">
                <a:solidFill>
                  <a:schemeClr val="accent6">
                    <a:lumMod val="75000"/>
                  </a:schemeClr>
                </a:solidFill>
              </a:rPr>
              <a:t>ías Locales que deben garantizar ser incluidos en Planes de Desarrollo Locales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8142003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1346213-FA5E-0452-82FB-ED419F6FB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477" y="662169"/>
            <a:ext cx="8474825" cy="1143000"/>
          </a:xfrm>
        </p:spPr>
        <p:txBody>
          <a:bodyPr>
            <a:normAutofit fontScale="90000"/>
          </a:bodyPr>
          <a:lstStyle/>
          <a:p>
            <a:r>
              <a:rPr lang="es-CO" sz="4400" b="1" dirty="0">
                <a:solidFill>
                  <a:schemeClr val="accent6">
                    <a:lumMod val="75000"/>
                  </a:schemeClr>
                </a:solidFill>
              </a:rPr>
              <a:t>Productos de Alcald</a:t>
            </a:r>
            <a:r>
              <a:rPr lang="es-CO" b="1" dirty="0">
                <a:solidFill>
                  <a:schemeClr val="accent6">
                    <a:lumMod val="75000"/>
                  </a:schemeClr>
                </a:solidFill>
              </a:rPr>
              <a:t>ías Locales</a:t>
            </a:r>
            <a:br>
              <a:rPr lang="es-CO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s-CO" b="1" dirty="0">
                <a:solidFill>
                  <a:schemeClr val="accent6">
                    <a:lumMod val="75000"/>
                  </a:schemeClr>
                </a:solidFill>
              </a:rPr>
              <a:t>PP Comunicación Comunitaria</a:t>
            </a:r>
            <a:endParaRPr lang="es-CO" dirty="0"/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xmlns="" id="{42F0795D-2B01-F41E-842A-C64595E6A4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5627553"/>
              </p:ext>
            </p:extLst>
          </p:nvPr>
        </p:nvGraphicFramePr>
        <p:xfrm>
          <a:off x="117695" y="2362956"/>
          <a:ext cx="8872389" cy="3032911"/>
        </p:xfrm>
        <a:graphic>
          <a:graphicData uri="http://schemas.openxmlformats.org/drawingml/2006/table">
            <a:tbl>
              <a:tblPr/>
              <a:tblGrid>
                <a:gridCol w="1551186">
                  <a:extLst>
                    <a:ext uri="{9D8B030D-6E8A-4147-A177-3AD203B41FA5}">
                      <a16:colId xmlns:a16="http://schemas.microsoft.com/office/drawing/2014/main" xmlns="" val="3457186720"/>
                    </a:ext>
                  </a:extLst>
                </a:gridCol>
                <a:gridCol w="1393103">
                  <a:extLst>
                    <a:ext uri="{9D8B030D-6E8A-4147-A177-3AD203B41FA5}">
                      <a16:colId xmlns:a16="http://schemas.microsoft.com/office/drawing/2014/main" xmlns="" val="1327957194"/>
                    </a:ext>
                  </a:extLst>
                </a:gridCol>
                <a:gridCol w="592810">
                  <a:extLst>
                    <a:ext uri="{9D8B030D-6E8A-4147-A177-3AD203B41FA5}">
                      <a16:colId xmlns:a16="http://schemas.microsoft.com/office/drawing/2014/main" xmlns="" val="3766019515"/>
                    </a:ext>
                  </a:extLst>
                </a:gridCol>
                <a:gridCol w="592810">
                  <a:extLst>
                    <a:ext uri="{9D8B030D-6E8A-4147-A177-3AD203B41FA5}">
                      <a16:colId xmlns:a16="http://schemas.microsoft.com/office/drawing/2014/main" xmlns="" val="2959057450"/>
                    </a:ext>
                  </a:extLst>
                </a:gridCol>
                <a:gridCol w="592810">
                  <a:extLst>
                    <a:ext uri="{9D8B030D-6E8A-4147-A177-3AD203B41FA5}">
                      <a16:colId xmlns:a16="http://schemas.microsoft.com/office/drawing/2014/main" xmlns="" val="2770446821"/>
                    </a:ext>
                  </a:extLst>
                </a:gridCol>
                <a:gridCol w="592810">
                  <a:extLst>
                    <a:ext uri="{9D8B030D-6E8A-4147-A177-3AD203B41FA5}">
                      <a16:colId xmlns:a16="http://schemas.microsoft.com/office/drawing/2014/main" xmlns="" val="3169954942"/>
                    </a:ext>
                  </a:extLst>
                </a:gridCol>
                <a:gridCol w="592810">
                  <a:extLst>
                    <a:ext uri="{9D8B030D-6E8A-4147-A177-3AD203B41FA5}">
                      <a16:colId xmlns:a16="http://schemas.microsoft.com/office/drawing/2014/main" xmlns="" val="23613387"/>
                    </a:ext>
                  </a:extLst>
                </a:gridCol>
                <a:gridCol w="592810">
                  <a:extLst>
                    <a:ext uri="{9D8B030D-6E8A-4147-A177-3AD203B41FA5}">
                      <a16:colId xmlns:a16="http://schemas.microsoft.com/office/drawing/2014/main" xmlns="" val="3043789565"/>
                    </a:ext>
                  </a:extLst>
                </a:gridCol>
                <a:gridCol w="592810">
                  <a:extLst>
                    <a:ext uri="{9D8B030D-6E8A-4147-A177-3AD203B41FA5}">
                      <a16:colId xmlns:a16="http://schemas.microsoft.com/office/drawing/2014/main" xmlns="" val="2280874717"/>
                    </a:ext>
                  </a:extLst>
                </a:gridCol>
                <a:gridCol w="592810">
                  <a:extLst>
                    <a:ext uri="{9D8B030D-6E8A-4147-A177-3AD203B41FA5}">
                      <a16:colId xmlns:a16="http://schemas.microsoft.com/office/drawing/2014/main" xmlns="" val="2386557079"/>
                    </a:ext>
                  </a:extLst>
                </a:gridCol>
                <a:gridCol w="592810">
                  <a:extLst>
                    <a:ext uri="{9D8B030D-6E8A-4147-A177-3AD203B41FA5}">
                      <a16:colId xmlns:a16="http://schemas.microsoft.com/office/drawing/2014/main" xmlns="" val="3362535701"/>
                    </a:ext>
                  </a:extLst>
                </a:gridCol>
                <a:gridCol w="592810">
                  <a:extLst>
                    <a:ext uri="{9D8B030D-6E8A-4147-A177-3AD203B41FA5}">
                      <a16:colId xmlns:a16="http://schemas.microsoft.com/office/drawing/2014/main" xmlns="" val="4165023053"/>
                    </a:ext>
                  </a:extLst>
                </a:gridCol>
              </a:tblGrid>
              <a:tr h="22390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44B3E1"/>
                          </a:highlight>
                          <a:latin typeface="Arial Narrow" panose="020B0606020202030204" pitchFamily="34" charset="0"/>
                        </a:rPr>
                        <a:t>Producto esperado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B3E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44B3E1"/>
                          </a:highlight>
                          <a:latin typeface="Arial Narrow" panose="020B0606020202030204" pitchFamily="34" charset="0"/>
                        </a:rPr>
                        <a:t>Nombre indicador de producto 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B3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44B3E1"/>
                          </a:highlight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B3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44B3E1"/>
                          </a:highlight>
                          <a:latin typeface="Arial Narrow" panose="020B0606020202030204" pitchFamily="34" charset="0"/>
                        </a:rPr>
                        <a:t>Metas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B3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44B3E1"/>
                          </a:highlight>
                          <a:latin typeface="Arial Narrow" panose="020B0606020202030204" pitchFamily="34" charset="0"/>
                        </a:rPr>
                        <a:t>Costos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B3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46519182"/>
                  </a:ext>
                </a:extLst>
              </a:tr>
              <a:tr h="44781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44B3E1"/>
                          </a:highlight>
                          <a:latin typeface="Arial Narrow" panose="020B0606020202030204" pitchFamily="34" charset="0"/>
                        </a:rPr>
                        <a:t>Fecha de inicio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B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44B3E1"/>
                          </a:highlight>
                          <a:latin typeface="Arial Narrow" panose="020B0606020202030204" pitchFamily="34" charset="0"/>
                        </a:rPr>
                        <a:t>Fecha de finalización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B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44B3E1"/>
                          </a:highlight>
                          <a:latin typeface="Arial Narrow" panose="020B0606020202030204" pitchFamily="34" charset="0"/>
                        </a:rPr>
                        <a:t>2024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B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44B3E1"/>
                          </a:highlight>
                          <a:latin typeface="Arial Narrow" panose="020B0606020202030204" pitchFamily="34" charset="0"/>
                        </a:rPr>
                        <a:t>2025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B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44B3E1"/>
                          </a:highlight>
                          <a:latin typeface="Arial Narrow" panose="020B0606020202030204" pitchFamily="34" charset="0"/>
                        </a:rPr>
                        <a:t>2026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B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44B3E1"/>
                          </a:highlight>
                          <a:latin typeface="Arial Narrow" panose="020B0606020202030204" pitchFamily="34" charset="0"/>
                        </a:rPr>
                        <a:t>2027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B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44B3E1"/>
                          </a:highlight>
                          <a:latin typeface="Arial Narrow" panose="020B0606020202030204" pitchFamily="34" charset="0"/>
                        </a:rPr>
                        <a:t>2024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B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44B3E1"/>
                          </a:highlight>
                          <a:latin typeface="Arial Narrow" panose="020B0606020202030204" pitchFamily="34" charset="0"/>
                        </a:rPr>
                        <a:t>2025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B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44B3E1"/>
                          </a:highlight>
                          <a:latin typeface="Arial Narrow" panose="020B0606020202030204" pitchFamily="34" charset="0"/>
                        </a:rPr>
                        <a:t>2026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B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44B3E1"/>
                          </a:highlight>
                          <a:latin typeface="Arial Narrow" panose="020B0606020202030204" pitchFamily="34" charset="0"/>
                        </a:rPr>
                        <a:t>2027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B3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56262857"/>
                  </a:ext>
                </a:extLst>
              </a:tr>
              <a:tr h="74296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1.1.3. Fortalecimiento de los procesos e instancias de comunicación comunitaria local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Número de procesos e instancias de comunicación comunitaria locales fortalecidas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 Narrow" panose="020B0606020202030204" pitchFamily="34" charset="0"/>
                        </a:rPr>
                        <a:t>01/01/2024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 Narrow" panose="020B0606020202030204" pitchFamily="34" charset="0"/>
                        </a:rPr>
                        <a:t>30/12/2034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 Narrow" panose="020B0606020202030204" pitchFamily="34" charset="0"/>
                        </a:rPr>
                        <a:t>19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 Narrow" panose="020B0606020202030204" pitchFamily="34" charset="0"/>
                        </a:rPr>
                        <a:t>19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 Narrow" panose="020B0606020202030204" pitchFamily="34" charset="0"/>
                        </a:rPr>
                        <a:t>$190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 Narrow" panose="020B0606020202030204" pitchFamily="34" charset="0"/>
                        </a:rPr>
                        <a:t>$196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 Narrow" panose="020B0606020202030204" pitchFamily="34" charset="0"/>
                        </a:rPr>
                        <a:t>$202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 Narrow" panose="020B0606020202030204" pitchFamily="34" charset="0"/>
                        </a:rPr>
                        <a:t>$208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84926113"/>
                  </a:ext>
                </a:extLst>
              </a:tr>
              <a:tr h="161823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 Narrow" panose="020B0606020202030204" pitchFamily="34" charset="0"/>
                        </a:rPr>
                        <a:t>3.2.3. Formación de integrantes de medios comunitarios y alternativos para presentar propuestas de presupuestos participativos con cargo a recursos de fondos de desarrollo local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 Narrow" panose="020B0606020202030204" pitchFamily="34" charset="0"/>
                        </a:rPr>
                        <a:t>Número de integrantes de medios comunitarios y alternativos formados para presentar propuestas de presupuestos participativos con cargo a recursos de fondos de desarrollo local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 Narrow" panose="020B0606020202030204" pitchFamily="34" charset="0"/>
                        </a:rPr>
                        <a:t>01/06/2023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 Narrow" panose="020B0606020202030204" pitchFamily="34" charset="0"/>
                        </a:rPr>
                        <a:t>30/12/2034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 Narrow" panose="020B0606020202030204" pitchFamily="34" charset="0"/>
                        </a:rPr>
                        <a:t>50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 Narrow" panose="020B0606020202030204" pitchFamily="34" charset="0"/>
                        </a:rPr>
                        <a:t>50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 Narrow" panose="020B0606020202030204" pitchFamily="34" charset="0"/>
                        </a:rPr>
                        <a:t>50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 Narrow" panose="020B0606020202030204" pitchFamily="34" charset="0"/>
                        </a:rPr>
                        <a:t>50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 Narrow" panose="020B0606020202030204" pitchFamily="34" charset="0"/>
                        </a:rPr>
                        <a:t>$150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 Narrow" panose="020B0606020202030204" pitchFamily="34" charset="0"/>
                        </a:rPr>
                        <a:t>$155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 Narrow" panose="020B0606020202030204" pitchFamily="34" charset="0"/>
                        </a:rPr>
                        <a:t>$160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 Narrow" panose="020B0606020202030204" pitchFamily="34" charset="0"/>
                        </a:rPr>
                        <a:t>$165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804253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06898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1346213-FA5E-0452-82FB-ED419F6FB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976" y="290979"/>
            <a:ext cx="8474825" cy="1143000"/>
          </a:xfrm>
        </p:spPr>
        <p:txBody>
          <a:bodyPr>
            <a:normAutofit fontScale="90000"/>
          </a:bodyPr>
          <a:lstStyle/>
          <a:p>
            <a:r>
              <a:rPr lang="es-CO" sz="4400" b="1" dirty="0">
                <a:solidFill>
                  <a:schemeClr val="accent6">
                    <a:lumMod val="75000"/>
                  </a:schemeClr>
                </a:solidFill>
              </a:rPr>
              <a:t>Productos de Alcald</a:t>
            </a:r>
            <a:r>
              <a:rPr lang="es-CO" b="1" dirty="0">
                <a:solidFill>
                  <a:schemeClr val="accent6">
                    <a:lumMod val="75000"/>
                  </a:schemeClr>
                </a:solidFill>
              </a:rPr>
              <a:t>ías Locales</a:t>
            </a:r>
            <a:br>
              <a:rPr lang="es-CO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s-CO" b="1" dirty="0">
                <a:solidFill>
                  <a:schemeClr val="accent6">
                    <a:lumMod val="75000"/>
                  </a:schemeClr>
                </a:solidFill>
              </a:rPr>
              <a:t>PP Participación Incidente</a:t>
            </a:r>
            <a:endParaRPr lang="es-CO" dirty="0"/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xmlns="" id="{DB8D792B-3250-5B71-3658-4126CF8743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921797"/>
              </p:ext>
            </p:extLst>
          </p:nvPr>
        </p:nvGraphicFramePr>
        <p:xfrm>
          <a:off x="298765" y="1702055"/>
          <a:ext cx="8388037" cy="4542464"/>
        </p:xfrm>
        <a:graphic>
          <a:graphicData uri="http://schemas.openxmlformats.org/drawingml/2006/table">
            <a:tbl>
              <a:tblPr/>
              <a:tblGrid>
                <a:gridCol w="1466505">
                  <a:extLst>
                    <a:ext uri="{9D8B030D-6E8A-4147-A177-3AD203B41FA5}">
                      <a16:colId xmlns:a16="http://schemas.microsoft.com/office/drawing/2014/main" xmlns="" val="4053327421"/>
                    </a:ext>
                  </a:extLst>
                </a:gridCol>
                <a:gridCol w="1317052">
                  <a:extLst>
                    <a:ext uri="{9D8B030D-6E8A-4147-A177-3AD203B41FA5}">
                      <a16:colId xmlns:a16="http://schemas.microsoft.com/office/drawing/2014/main" xmlns="" val="3869108191"/>
                    </a:ext>
                  </a:extLst>
                </a:gridCol>
                <a:gridCol w="560448">
                  <a:extLst>
                    <a:ext uri="{9D8B030D-6E8A-4147-A177-3AD203B41FA5}">
                      <a16:colId xmlns:a16="http://schemas.microsoft.com/office/drawing/2014/main" xmlns="" val="3663180862"/>
                    </a:ext>
                  </a:extLst>
                </a:gridCol>
                <a:gridCol w="560448">
                  <a:extLst>
                    <a:ext uri="{9D8B030D-6E8A-4147-A177-3AD203B41FA5}">
                      <a16:colId xmlns:a16="http://schemas.microsoft.com/office/drawing/2014/main" xmlns="" val="4049894188"/>
                    </a:ext>
                  </a:extLst>
                </a:gridCol>
                <a:gridCol w="560448">
                  <a:extLst>
                    <a:ext uri="{9D8B030D-6E8A-4147-A177-3AD203B41FA5}">
                      <a16:colId xmlns:a16="http://schemas.microsoft.com/office/drawing/2014/main" xmlns="" val="1979287276"/>
                    </a:ext>
                  </a:extLst>
                </a:gridCol>
                <a:gridCol w="560448">
                  <a:extLst>
                    <a:ext uri="{9D8B030D-6E8A-4147-A177-3AD203B41FA5}">
                      <a16:colId xmlns:a16="http://schemas.microsoft.com/office/drawing/2014/main" xmlns="" val="2613928021"/>
                    </a:ext>
                  </a:extLst>
                </a:gridCol>
                <a:gridCol w="560448">
                  <a:extLst>
                    <a:ext uri="{9D8B030D-6E8A-4147-A177-3AD203B41FA5}">
                      <a16:colId xmlns:a16="http://schemas.microsoft.com/office/drawing/2014/main" xmlns="" val="3135133778"/>
                    </a:ext>
                  </a:extLst>
                </a:gridCol>
                <a:gridCol w="560448">
                  <a:extLst>
                    <a:ext uri="{9D8B030D-6E8A-4147-A177-3AD203B41FA5}">
                      <a16:colId xmlns:a16="http://schemas.microsoft.com/office/drawing/2014/main" xmlns="" val="600299121"/>
                    </a:ext>
                  </a:extLst>
                </a:gridCol>
                <a:gridCol w="560448">
                  <a:extLst>
                    <a:ext uri="{9D8B030D-6E8A-4147-A177-3AD203B41FA5}">
                      <a16:colId xmlns:a16="http://schemas.microsoft.com/office/drawing/2014/main" xmlns="" val="448898791"/>
                    </a:ext>
                  </a:extLst>
                </a:gridCol>
                <a:gridCol w="560448">
                  <a:extLst>
                    <a:ext uri="{9D8B030D-6E8A-4147-A177-3AD203B41FA5}">
                      <a16:colId xmlns:a16="http://schemas.microsoft.com/office/drawing/2014/main" xmlns="" val="2511592236"/>
                    </a:ext>
                  </a:extLst>
                </a:gridCol>
                <a:gridCol w="560448">
                  <a:extLst>
                    <a:ext uri="{9D8B030D-6E8A-4147-A177-3AD203B41FA5}">
                      <a16:colId xmlns:a16="http://schemas.microsoft.com/office/drawing/2014/main" xmlns="" val="3596425429"/>
                    </a:ext>
                  </a:extLst>
                </a:gridCol>
                <a:gridCol w="560448">
                  <a:extLst>
                    <a:ext uri="{9D8B030D-6E8A-4147-A177-3AD203B41FA5}">
                      <a16:colId xmlns:a16="http://schemas.microsoft.com/office/drawing/2014/main" xmlns="" val="366030577"/>
                    </a:ext>
                  </a:extLst>
                </a:gridCol>
              </a:tblGrid>
              <a:tr h="21545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44B3E1"/>
                          </a:highlight>
                          <a:latin typeface="Arial Narrow" panose="020B0606020202030204" pitchFamily="34" charset="0"/>
                        </a:rPr>
                        <a:t>Producto esperado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B3E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44B3E1"/>
                          </a:highlight>
                          <a:latin typeface="Arial Narrow" panose="020B0606020202030204" pitchFamily="34" charset="0"/>
                        </a:rPr>
                        <a:t>Nombre indicador de producto 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B3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44B3E1"/>
                          </a:highlight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B3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44B3E1"/>
                          </a:highlight>
                          <a:latin typeface="Arial Narrow" panose="020B0606020202030204" pitchFamily="34" charset="0"/>
                        </a:rPr>
                        <a:t>Metas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B3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44B3E1"/>
                          </a:highlight>
                          <a:latin typeface="Arial Narrow" panose="020B0606020202030204" pitchFamily="34" charset="0"/>
                        </a:rPr>
                        <a:t>Costos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B3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3655371"/>
                  </a:ext>
                </a:extLst>
              </a:tr>
              <a:tr h="48676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44B3E1"/>
                          </a:highlight>
                          <a:latin typeface="Arial Narrow" panose="020B0606020202030204" pitchFamily="34" charset="0"/>
                        </a:rPr>
                        <a:t>Fecha de inicio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B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44B3E1"/>
                          </a:highlight>
                          <a:latin typeface="Arial Narrow" panose="020B0606020202030204" pitchFamily="34" charset="0"/>
                        </a:rPr>
                        <a:t>Fecha de finalización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B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44B3E1"/>
                          </a:highlight>
                          <a:latin typeface="Arial Narrow" panose="020B0606020202030204" pitchFamily="34" charset="0"/>
                        </a:rPr>
                        <a:t>2024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B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44B3E1"/>
                          </a:highlight>
                          <a:latin typeface="Arial Narrow" panose="020B0606020202030204" pitchFamily="34" charset="0"/>
                        </a:rPr>
                        <a:t>2025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B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44B3E1"/>
                          </a:highlight>
                          <a:latin typeface="Arial Narrow" panose="020B0606020202030204" pitchFamily="34" charset="0"/>
                        </a:rPr>
                        <a:t>2026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B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44B3E1"/>
                          </a:highlight>
                          <a:latin typeface="Arial Narrow" panose="020B0606020202030204" pitchFamily="34" charset="0"/>
                        </a:rPr>
                        <a:t>2027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B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44B3E1"/>
                          </a:highlight>
                          <a:latin typeface="Arial Narrow" panose="020B0606020202030204" pitchFamily="34" charset="0"/>
                        </a:rPr>
                        <a:t>2024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B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44B3E1"/>
                          </a:highlight>
                          <a:latin typeface="Arial Narrow" panose="020B0606020202030204" pitchFamily="34" charset="0"/>
                        </a:rPr>
                        <a:t>2025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B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44B3E1"/>
                          </a:highlight>
                          <a:latin typeface="Arial Narrow" panose="020B0606020202030204" pitchFamily="34" charset="0"/>
                        </a:rPr>
                        <a:t>2026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B3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44B3E1"/>
                          </a:highlight>
                          <a:latin typeface="Arial Narrow" panose="020B0606020202030204" pitchFamily="34" charset="0"/>
                        </a:rPr>
                        <a:t>2027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B3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81222757"/>
                  </a:ext>
                </a:extLst>
              </a:tr>
              <a:tr h="67029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1.1.5 Promoción de la participación ciudadana local 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Número de eventos que promuevan la participación ciudadana a nivel local realizados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01/06/2023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30/12/2034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400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400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400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400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$2.000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$2.060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$2.121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$2.186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33880374"/>
                  </a:ext>
                </a:extLst>
              </a:tr>
              <a:tr h="72615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2.1.15 Acciones de participación ciudadana en el ciclo de la gestión pública local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Número de acciones de participación ciudadana en el ciclo de la gestión pública local desarrollados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01/01/2024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30/12/2034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80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80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80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80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$400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$412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$424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$437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59902621"/>
                  </a:ext>
                </a:extLst>
              </a:tr>
              <a:tr h="77243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3.1.4 Fortalecimiento de organizaciones sociales  y comunitarias para el ejercicio del derecho a la participación local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Número de organizaciones sociales y comunitarias fortalecidas para el ejercicio del derecho a la participación local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01/06/2023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30/12/2034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100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100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100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100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$500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$515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$530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$546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93618188"/>
                  </a:ext>
                </a:extLst>
              </a:tr>
              <a:tr h="80595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3.2.6 Fortalecimiento de las capacidades  organizativas de las instancias formales y no formales de participación local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Número de instancias formales y no formales de participación local fortalecidas para mejorar sus capacidades organizativas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01/06/2023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30/12/2034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100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100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100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100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$500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$515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$530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$546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7434952"/>
                  </a:ext>
                </a:extLst>
              </a:tr>
              <a:tr h="75009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3.3.18 Procesos de formación para la participación ciudadana local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Número de personas capacitadas a través de procesos de formación para la participación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01/06/2023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30/12/2034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20000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20000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20000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20000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$2.060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$2.122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$2.185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$2.251</a:t>
                      </a:r>
                    </a:p>
                  </a:txBody>
                  <a:tcPr marL="6873" marR="6873" marT="68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187638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64966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154430" y="3000045"/>
            <a:ext cx="7772400" cy="857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6000" b="1">
                <a:solidFill>
                  <a:schemeClr val="bg1"/>
                </a:solidFill>
                <a:latin typeface="Arial Narrow"/>
                <a:cs typeface="Arial Narrow"/>
              </a:rPr>
              <a:t>GRACIAS</a:t>
            </a:r>
          </a:p>
        </p:txBody>
      </p:sp>
      <p:pic>
        <p:nvPicPr>
          <p:cNvPr id="2" name="Imagen 1" descr="logopresentacionnegativoblanc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608" y="5841651"/>
            <a:ext cx="1596359" cy="90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226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16F00673-9728-ECF6-3D09-771380CD91B4}"/>
              </a:ext>
            </a:extLst>
          </p:cNvPr>
          <p:cNvSpPr txBox="1"/>
          <p:nvPr/>
        </p:nvSpPr>
        <p:spPr>
          <a:xfrm>
            <a:off x="191192" y="1113905"/>
            <a:ext cx="65296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800"/>
              <a:t>ECOSISTEMA DISTRITAL DE POLÍTICAS PÚBLICAS</a:t>
            </a:r>
          </a:p>
        </p:txBody>
      </p:sp>
    </p:spTree>
    <p:extLst>
      <p:ext uri="{BB962C8B-B14F-4D97-AF65-F5344CB8AC3E}">
        <p14:creationId xmlns:p14="http://schemas.microsoft.com/office/powerpoint/2010/main" val="11488270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" y="5"/>
            <a:ext cx="9143999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1"/>
          <p:cNvSpPr txBox="1"/>
          <p:nvPr/>
        </p:nvSpPr>
        <p:spPr>
          <a:xfrm>
            <a:off x="702113" y="1451431"/>
            <a:ext cx="7739775" cy="3140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1100" rIns="0" bIns="0" anchor="t" anchorCtr="0">
            <a:spAutoFit/>
          </a:bodyPr>
          <a:lstStyle/>
          <a:p>
            <a:pPr marL="12700" marR="5080" algn="ctr" defTabSz="914400"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r>
              <a:rPr lang="es-MX" sz="3600" b="1" kern="0" dirty="0">
                <a:solidFill>
                  <a:srgbClr val="FFFFFF"/>
                </a:solidFill>
                <a:latin typeface="Tw Cen MT" panose="020B0602020104020603" pitchFamily="34" charset="77"/>
                <a:ea typeface="Roboto"/>
                <a:cs typeface="Roboto"/>
                <a:sym typeface="Roboto"/>
              </a:rPr>
              <a:t>HERRAMIENTAS Y RECOMENDACIONES PARA  LA TRANSVERSALIZACIÓN DE LOS ENFOQUES POBLACIONAL - DIFERENCIAL Y DE GÉNERO</a:t>
            </a:r>
          </a:p>
          <a:p>
            <a:pPr marL="12700" marR="5080" algn="ctr" defTabSz="914400"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r>
              <a:rPr lang="es-MX" sz="3600" b="1" kern="0" dirty="0">
                <a:solidFill>
                  <a:srgbClr val="FFFFFF">
                    <a:lumMod val="85000"/>
                  </a:srgbClr>
                </a:solidFill>
                <a:latin typeface="Tw Cen MT" panose="020B0602020104020603" pitchFamily="34" charset="77"/>
                <a:ea typeface="Roboto"/>
                <a:cs typeface="Roboto"/>
                <a:sym typeface="Roboto"/>
              </a:rPr>
              <a:t>RESOLUCIÓN 2210 DE 2021.</a:t>
            </a:r>
            <a:endParaRPr sz="3600" b="1" kern="0" dirty="0">
              <a:solidFill>
                <a:srgbClr val="FFFFFF">
                  <a:lumMod val="85000"/>
                </a:srgbClr>
              </a:solidFill>
              <a:latin typeface="Tw Cen MT" panose="020B0602020104020603" pitchFamily="34" charset="77"/>
              <a:ea typeface="Roboto"/>
              <a:cs typeface="Roboto"/>
              <a:sym typeface="Roboto"/>
            </a:endParaRPr>
          </a:p>
          <a:p>
            <a:pPr marL="12700" marR="5080" algn="ctr" defTabSz="914400">
              <a:lnSpc>
                <a:spcPct val="90000"/>
              </a:lnSpc>
              <a:spcBef>
                <a:spcPts val="560"/>
              </a:spcBef>
              <a:buClr>
                <a:srgbClr val="000000"/>
              </a:buClr>
              <a:buFont typeface="Arial"/>
              <a:buNone/>
            </a:pPr>
            <a:endParaRPr sz="3600" b="1" kern="0" dirty="0">
              <a:solidFill>
                <a:srgbClr val="FFFFFF"/>
              </a:solidFill>
              <a:latin typeface="Tw Cen MT" panose="020B0602020104020603" pitchFamily="34" charset="77"/>
              <a:ea typeface="Roboto"/>
              <a:cs typeface="Roboto"/>
              <a:sym typeface="Roboto"/>
            </a:endParaRPr>
          </a:p>
        </p:txBody>
      </p:sp>
      <p:sp>
        <p:nvSpPr>
          <p:cNvPr id="51" name="Google Shape;51;p1"/>
          <p:cNvSpPr txBox="1"/>
          <p:nvPr/>
        </p:nvSpPr>
        <p:spPr>
          <a:xfrm>
            <a:off x="460022" y="4647414"/>
            <a:ext cx="7739863" cy="89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625" rIns="0" bIns="0" anchor="t" anchorCtr="0">
            <a:spAutoFit/>
          </a:bodyPr>
          <a:lstStyle/>
          <a:p>
            <a:pPr marL="12700" marR="5080" defTabSz="914400">
              <a:lnSpc>
                <a:spcPct val="108000"/>
              </a:lnSpc>
              <a:buClr>
                <a:srgbClr val="000000"/>
              </a:buClr>
              <a:buFont typeface="Arial"/>
              <a:buNone/>
            </a:pPr>
            <a:r>
              <a:rPr lang="es-MX" sz="2400" b="1" kern="0" dirty="0">
                <a:solidFill>
                  <a:srgbClr val="FFFFFF"/>
                </a:solidFill>
                <a:latin typeface="Tw Cen MT" panose="020B0602020104020603" pitchFamily="34" charset="77"/>
                <a:ea typeface="Roboto"/>
                <a:cs typeface="Roboto"/>
                <a:sym typeface="Roboto"/>
              </a:rPr>
              <a:t>Dirección de Diversidad Sexual, Poblaciones y Géneros  </a:t>
            </a:r>
            <a:endParaRPr sz="1600" kern="0" dirty="0">
              <a:solidFill>
                <a:srgbClr val="000000"/>
              </a:solidFill>
              <a:latin typeface="Tw Cen MT" panose="020B0602020104020603" pitchFamily="34" charset="77"/>
              <a:cs typeface="Arial"/>
              <a:sym typeface="Arial"/>
            </a:endParaRPr>
          </a:p>
          <a:p>
            <a:pPr marL="12700" marR="5080" defTabSz="914400">
              <a:lnSpc>
                <a:spcPct val="108000"/>
              </a:lnSpc>
              <a:spcBef>
                <a:spcPts val="375"/>
              </a:spcBef>
              <a:buClr>
                <a:srgbClr val="000000"/>
              </a:buClr>
              <a:buFont typeface="Arial"/>
              <a:buNone/>
            </a:pPr>
            <a:r>
              <a:rPr lang="es-MX" sz="2400" b="1" kern="0" dirty="0">
                <a:solidFill>
                  <a:srgbClr val="FFFFFF"/>
                </a:solidFill>
                <a:latin typeface="Tw Cen MT" panose="020B0602020104020603" pitchFamily="34" charset="77"/>
                <a:ea typeface="Roboto"/>
                <a:cs typeface="Roboto"/>
                <a:sym typeface="Roboto"/>
              </a:rPr>
              <a:t>Secretaría Distrital de Planeación</a:t>
            </a:r>
            <a:endParaRPr sz="2400" kern="0" dirty="0">
              <a:solidFill>
                <a:srgbClr val="000000"/>
              </a:solidFill>
              <a:latin typeface="Tw Cen MT" panose="020B0602020104020603" pitchFamily="34" charset="77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0309812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0e08cc161d_0_0"/>
          <p:cNvSpPr txBox="1">
            <a:spLocks noGrp="1"/>
          </p:cNvSpPr>
          <p:nvPr>
            <p:ph type="title"/>
          </p:nvPr>
        </p:nvSpPr>
        <p:spPr>
          <a:xfrm>
            <a:off x="3200400" y="762000"/>
            <a:ext cx="3486150" cy="689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dirty="0">
                <a:latin typeface="Tw Cen MT" panose="020B0602020104020603" pitchFamily="34" charset="77"/>
              </a:rPr>
              <a:t>OBJETIVO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F0A4C905-754D-20D1-3D77-F91E7AA09A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21" y="2319696"/>
            <a:ext cx="2091539" cy="283284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6010FD6A-767A-1C0A-8E40-5ABF5F38030F}"/>
              </a:ext>
            </a:extLst>
          </p:cNvPr>
          <p:cNvSpPr txBox="1"/>
          <p:nvPr/>
        </p:nvSpPr>
        <p:spPr>
          <a:xfrm>
            <a:off x="3200402" y="1874730"/>
            <a:ext cx="4944597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400">
              <a:buClr>
                <a:srgbClr val="000000"/>
              </a:buClr>
              <a:buFont typeface="Arial"/>
              <a:buNone/>
            </a:pPr>
            <a:r>
              <a:rPr lang="es-MX" sz="2800" kern="0" dirty="0">
                <a:solidFill>
                  <a:srgbClr val="000000"/>
                </a:solidFill>
                <a:latin typeface="Tw Cen MT" panose="020B0602020104020603" pitchFamily="34" charset="77"/>
                <a:cs typeface="Calibri" panose="020F0502020204030204" pitchFamily="34" charset="0"/>
                <a:sym typeface="Arial"/>
              </a:rPr>
              <a:t>Brindar herramientas y recomendaciones para la  tranversalización de los  enfoques poblacionales diferencial y de género desde la mirada de la </a:t>
            </a:r>
            <a:r>
              <a:rPr lang="es-MX" sz="2800" b="1" kern="0" dirty="0">
                <a:solidFill>
                  <a:srgbClr val="000000">
                    <a:lumMod val="50000"/>
                    <a:lumOff val="50000"/>
                  </a:srgbClr>
                </a:solidFill>
                <a:latin typeface="Tw Cen MT" panose="020B0602020104020603" pitchFamily="34" charset="77"/>
                <a:cs typeface="Calibri" panose="020F0502020204030204" pitchFamily="34" charset="0"/>
                <a:sym typeface="Arial"/>
              </a:rPr>
              <a:t>Resolución 2210 de 2021 </a:t>
            </a:r>
            <a:r>
              <a:rPr lang="es-MX" sz="2800" i="1" kern="0" dirty="0">
                <a:solidFill>
                  <a:srgbClr val="000000"/>
                </a:solidFill>
                <a:latin typeface="Tw Cen MT" panose="020B0602020104020603" pitchFamily="34" charset="77"/>
                <a:cs typeface="Calibri" panose="020F0502020204030204" pitchFamily="34" charset="0"/>
                <a:sym typeface="Arial"/>
              </a:rPr>
              <a:t>«metodología para incorporar los enfoques poblacional-diferencial y de género en instrumentos de planeación».</a:t>
            </a:r>
            <a:endParaRPr lang="es-CO" sz="2800" i="1" kern="0" dirty="0">
              <a:solidFill>
                <a:srgbClr val="000000"/>
              </a:solidFill>
              <a:latin typeface="Tw Cen MT" panose="020B0602020104020603" pitchFamily="34" charset="77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29620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" y="3684"/>
            <a:ext cx="9143999" cy="6854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9922" y="2210456"/>
            <a:ext cx="1332737" cy="1548384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6"/>
          <p:cNvSpPr txBox="1"/>
          <p:nvPr/>
        </p:nvSpPr>
        <p:spPr>
          <a:xfrm>
            <a:off x="2960711" y="522829"/>
            <a:ext cx="5321025" cy="5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defTabSz="914400">
              <a:buClr>
                <a:srgbClr val="000000"/>
              </a:buClr>
              <a:buFont typeface="Arial"/>
              <a:buNone/>
            </a:pPr>
            <a:r>
              <a:rPr lang="es-MX" sz="3200" b="1" kern="0" dirty="0">
                <a:solidFill>
                  <a:srgbClr val="E61E5E"/>
                </a:solidFill>
                <a:latin typeface="Tw Cen MT" panose="020B0602020104020603" pitchFamily="34" charset="77"/>
                <a:ea typeface="Roboto"/>
                <a:cs typeface="Roboto"/>
                <a:sym typeface="Roboto"/>
              </a:rPr>
              <a:t>RESOLUCIÓN 2210 DE 2021</a:t>
            </a:r>
            <a:endParaRPr sz="3200" kern="0" dirty="0">
              <a:solidFill>
                <a:srgbClr val="000000"/>
              </a:solidFill>
              <a:latin typeface="Tw Cen MT" panose="020B0602020104020603" pitchFamily="34" charset="77"/>
              <a:ea typeface="Roboto"/>
              <a:cs typeface="Roboto"/>
              <a:sym typeface="Roboto"/>
            </a:endParaRPr>
          </a:p>
        </p:txBody>
      </p:sp>
      <p:pic>
        <p:nvPicPr>
          <p:cNvPr id="105" name="Google Shape;105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90899" y="2127178"/>
            <a:ext cx="1330451" cy="1572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19859" y="3612947"/>
            <a:ext cx="1337309" cy="1557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69908" y="2268523"/>
            <a:ext cx="1384173" cy="1569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414549" y="3846785"/>
            <a:ext cx="1273302" cy="1769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69247" y="2198202"/>
            <a:ext cx="1181862" cy="1609344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6"/>
          <p:cNvSpPr txBox="1"/>
          <p:nvPr/>
        </p:nvSpPr>
        <p:spPr>
          <a:xfrm>
            <a:off x="701518" y="1379920"/>
            <a:ext cx="8038148" cy="1528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301750" marR="5080" indent="-1289685" defTabSz="914400">
              <a:buClr>
                <a:srgbClr val="000000"/>
              </a:buClr>
              <a:buFont typeface="Arial"/>
              <a:buNone/>
            </a:pPr>
            <a:r>
              <a:rPr lang="es-MX" sz="1600" i="1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“Por medio de la cual se adopta e implementa la metodología para incorporar los enfoques poblacional-  diferencial y de género en los instrumentos de planeación del Distrito Capital”.</a:t>
            </a:r>
            <a:endParaRPr sz="1600" i="1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01750" marR="5080" indent="-1289685" defTabSz="914400">
              <a:spcBef>
                <a:spcPts val="100"/>
              </a:spcBef>
              <a:buClr>
                <a:srgbClr val="000000"/>
              </a:buClr>
              <a:buFont typeface="Arial"/>
              <a:buNone/>
            </a:pPr>
            <a:endParaRPr sz="1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01750" marR="5080" indent="-1289685" defTabSz="914400">
              <a:spcBef>
                <a:spcPts val="100"/>
              </a:spcBef>
              <a:buClr>
                <a:srgbClr val="000000"/>
              </a:buClr>
              <a:buFont typeface="Arial"/>
              <a:buNone/>
            </a:pPr>
            <a:endParaRPr sz="1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01750" marR="5080" indent="-1289685" defTabSz="914400">
              <a:spcBef>
                <a:spcPts val="100"/>
              </a:spcBef>
              <a:buClr>
                <a:srgbClr val="000000"/>
              </a:buClr>
              <a:buFont typeface="Arial"/>
              <a:buNone/>
            </a:pPr>
            <a:endParaRPr sz="1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1" name="Google Shape;111;p6"/>
          <p:cNvSpPr txBox="1"/>
          <p:nvPr/>
        </p:nvSpPr>
        <p:spPr>
          <a:xfrm>
            <a:off x="305714" y="6126581"/>
            <a:ext cx="4303395" cy="166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5080" defTabSz="914400">
              <a:buClr>
                <a:srgbClr val="000000"/>
              </a:buClr>
              <a:buFont typeface="Arial"/>
              <a:buNone/>
            </a:pPr>
            <a:r>
              <a:rPr lang="es-MX" sz="1000" b="1" kern="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1000" kern="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2" name="Google Shape;112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573353" y="3884009"/>
            <a:ext cx="1170879" cy="1685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6"/>
          <p:cNvPicPr preferRelativeResize="0"/>
          <p:nvPr/>
        </p:nvPicPr>
        <p:blipFill rotWithShape="1">
          <a:blip r:embed="rId11">
            <a:alphaModFix/>
          </a:blip>
          <a:srcRect l="39384" t="26173" r="35798" b="21873"/>
          <a:stretch/>
        </p:blipFill>
        <p:spPr>
          <a:xfrm>
            <a:off x="701517" y="4140654"/>
            <a:ext cx="1133498" cy="177882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91DAF86F-E4A5-1548-724F-D84C6867B5A1}"/>
              </a:ext>
            </a:extLst>
          </p:cNvPr>
          <p:cNvSpPr txBox="1"/>
          <p:nvPr/>
        </p:nvSpPr>
        <p:spPr>
          <a:xfrm>
            <a:off x="2286000" y="3278165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s-CO" sz="1400" kern="0" dirty="0">
                <a:solidFill>
                  <a:srgbClr val="000000"/>
                </a:solidFill>
                <a:cs typeface="Arial"/>
                <a:sym typeface="Arial"/>
              </a:rPr>
              <a:t> 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0FC3643A-895C-2857-7FE5-16F5ED6ABFCF}"/>
              </a:ext>
            </a:extLst>
          </p:cNvPr>
          <p:cNvSpPr txBox="1"/>
          <p:nvPr/>
        </p:nvSpPr>
        <p:spPr>
          <a:xfrm>
            <a:off x="2286000" y="3278165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s-CO" sz="1400" kern="0" dirty="0">
                <a:solidFill>
                  <a:srgbClr val="000000"/>
                </a:solidFill>
                <a:cs typeface="Arial"/>
                <a:sym typeface="Arial"/>
              </a:rPr>
              <a:t> 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AAE4022E-1EB7-AD2D-D3A3-549638406FF5}"/>
              </a:ext>
            </a:extLst>
          </p:cNvPr>
          <p:cNvSpPr txBox="1"/>
          <p:nvPr/>
        </p:nvSpPr>
        <p:spPr>
          <a:xfrm>
            <a:off x="2286000" y="3278165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s-CO" sz="1400" kern="0" dirty="0">
                <a:solidFill>
                  <a:srgbClr val="000000"/>
                </a:solidFill>
                <a:cs typeface="Arial"/>
                <a:sym typeface="Arial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8282902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B57E9543-AD9F-1A78-CF65-E19FAD9CE376}"/>
              </a:ext>
            </a:extLst>
          </p:cNvPr>
          <p:cNvSpPr/>
          <p:nvPr/>
        </p:nvSpPr>
        <p:spPr>
          <a:xfrm>
            <a:off x="-20163" y="15764"/>
            <a:ext cx="4775230" cy="5847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r>
              <a:rPr lang="es-CO" sz="24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Tw Cen MT" panose="020B0602020104020603" pitchFamily="34" charset="77"/>
                <a:cs typeface="Archivo Condensed Medium" pitchFamily="2" charset="0"/>
                <a:sym typeface="Arial"/>
              </a:rPr>
              <a:t>El enfoque poblacional - diferencial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240141" y="1517116"/>
            <a:ext cx="4254623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 defTabSz="91440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s-CO" sz="2400" kern="0" dirty="0">
                <a:solidFill>
                  <a:srgbClr val="000000">
                    <a:lumMod val="95000"/>
                    <a:lumOff val="5000"/>
                  </a:srgbClr>
                </a:solidFill>
                <a:latin typeface="Tw Cen MT" panose="020B0602020104020603" pitchFamily="34" charset="77"/>
                <a:cs typeface="Calibri" panose="020F0502020204030204" pitchFamily="34" charset="0"/>
                <a:sym typeface="Arial"/>
              </a:rPr>
              <a:t>Analizar diferencialmente las necesidades y definir intervenciones dirigidas a garantizar la igualdad, la equidad y no discriminación a partir del reconocimiento de la diversidad</a:t>
            </a:r>
            <a:r>
              <a:rPr lang="es-CO" sz="2400" kern="0" dirty="0">
                <a:solidFill>
                  <a:srgbClr val="000000">
                    <a:lumMod val="95000"/>
                    <a:lumOff val="5000"/>
                  </a:srgbClr>
                </a:solidFill>
                <a:latin typeface="Tw Cen MT" panose="020B0602020104020603" pitchFamily="34" charset="77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  <a:p>
            <a:pPr algn="ctr" defTabSz="914400">
              <a:buClr>
                <a:srgbClr val="000000"/>
              </a:buClr>
              <a:buSzPts val="2000"/>
              <a:buFont typeface="Arial"/>
              <a:buNone/>
              <a:defRPr/>
            </a:pPr>
            <a:endParaRPr lang="es-CO" sz="2400" kern="0" dirty="0">
              <a:solidFill>
                <a:srgbClr val="000000"/>
              </a:solidFill>
              <a:latin typeface="Tw Cen MT" panose="020B0602020104020603" pitchFamily="34" charset="77"/>
              <a:ea typeface="Roboto Condensed Medium"/>
              <a:cs typeface="Roboto Condensed Medium"/>
              <a:sym typeface="Roboto Condensed Medium"/>
            </a:endParaRPr>
          </a:p>
          <a:p>
            <a:pPr marL="342900" indent="-342900" algn="ctr" defTabSz="914400"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  <a:defRPr/>
            </a:pPr>
            <a:r>
              <a:rPr lang="es-CO" sz="2400" kern="0" dirty="0">
                <a:solidFill>
                  <a:srgbClr val="000000"/>
                </a:solidFill>
                <a:latin typeface="Tw Cen MT" panose="020B0602020104020603" pitchFamily="34" charset="77"/>
                <a:ea typeface="Roboto Condensed Medium"/>
                <a:cs typeface="Roboto Condensed Medium"/>
                <a:sym typeface="Roboto Condensed Medium"/>
              </a:rPr>
              <a:t>Desde lo operativo se plantea como canales, actuaciones o dispositivos,  encaminados a </a:t>
            </a:r>
            <a:r>
              <a:rPr lang="es-CO" sz="2400" kern="0" dirty="0">
                <a:solidFill>
                  <a:srgbClr val="E61E5E"/>
                </a:solidFill>
                <a:latin typeface="Tw Cen MT" panose="020B0602020104020603" pitchFamily="34" charset="77"/>
                <a:ea typeface="Roboto Condensed Black"/>
                <a:cs typeface="Roboto Condensed Black"/>
                <a:sym typeface="Roboto Condensed Black"/>
              </a:rPr>
              <a:t>dar respuestas que satisfagan las demandas presentes en  las poblaciones</a:t>
            </a:r>
            <a:r>
              <a:rPr lang="es-CO" sz="2400" kern="0" dirty="0">
                <a:solidFill>
                  <a:srgbClr val="000000"/>
                </a:solidFill>
                <a:latin typeface="Tw Cen MT" panose="020B0602020104020603" pitchFamily="34" charset="77"/>
                <a:ea typeface="Roboto Condensed Medium"/>
                <a:cs typeface="Roboto Condensed Medium"/>
                <a:sym typeface="Roboto Condensed Medium"/>
              </a:rPr>
              <a:t> que garanticen la vida, el desarrollo y el bienestar de las personas. </a:t>
            </a:r>
            <a:endParaRPr lang="es-CO" sz="2000" kern="0" dirty="0">
              <a:solidFill>
                <a:srgbClr val="000000"/>
              </a:solidFill>
              <a:latin typeface="Archivo Condensed Medium" pitchFamily="2" charset="0"/>
              <a:cs typeface="Archivo Condensed Medium" pitchFamily="2" charset="0"/>
              <a:sym typeface="Arial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5079295" y="1132758"/>
            <a:ext cx="316523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endParaRPr lang="es-MX" sz="2400" b="1" kern="0" dirty="0">
              <a:solidFill>
                <a:srgbClr val="FF9D96"/>
              </a:solidFill>
              <a:latin typeface="Poppins ExtraBold" panose="00000900000000000000" pitchFamily="50" charset="0"/>
              <a:ea typeface="Arial"/>
              <a:cs typeface="Poppins ExtraBold" panose="00000900000000000000" pitchFamily="50" charset="0"/>
              <a:sym typeface="Arial"/>
            </a:endParaRPr>
          </a:p>
          <a:p>
            <a:pPr marL="342900" indent="-342900" defTabSz="914400">
              <a:buClr>
                <a:srgbClr val="000000"/>
              </a:buClr>
              <a:buFont typeface="Arial"/>
              <a:buChar char="•"/>
              <a:defRPr/>
            </a:pPr>
            <a:r>
              <a:rPr lang="es-MX" sz="2400" kern="0" dirty="0">
                <a:solidFill>
                  <a:srgbClr val="000000">
                    <a:lumMod val="95000"/>
                    <a:lumOff val="5000"/>
                  </a:srgbClr>
                </a:solidFill>
                <a:latin typeface="Tw Cen MT" panose="020B0602020104020603" pitchFamily="34" charset="77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Orientación Sexual e Identidad de Género </a:t>
            </a:r>
          </a:p>
          <a:p>
            <a:pPr marL="342900" indent="-342900" defTabSz="914400">
              <a:buClr>
                <a:srgbClr val="000000"/>
              </a:buClr>
              <a:buFont typeface="Arial"/>
              <a:buChar char="•"/>
              <a:defRPr/>
            </a:pPr>
            <a:r>
              <a:rPr lang="es-MX" sz="2400" kern="0" dirty="0">
                <a:solidFill>
                  <a:srgbClr val="000000">
                    <a:lumMod val="95000"/>
                    <a:lumOff val="5000"/>
                  </a:srgbClr>
                </a:solidFill>
                <a:latin typeface="Tw Cen MT" panose="020B0602020104020603" pitchFamily="34" charset="77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Discapacidad </a:t>
            </a:r>
          </a:p>
          <a:p>
            <a:pPr marL="342900" indent="-342900" defTabSz="914400">
              <a:buClr>
                <a:srgbClr val="000000"/>
              </a:buClr>
              <a:buFont typeface="Arial"/>
              <a:buChar char="•"/>
              <a:defRPr/>
            </a:pPr>
            <a:r>
              <a:rPr lang="es-MX" sz="2400" kern="0" dirty="0">
                <a:solidFill>
                  <a:srgbClr val="000000">
                    <a:lumMod val="95000"/>
                    <a:lumOff val="5000"/>
                  </a:srgbClr>
                </a:solidFill>
                <a:latin typeface="Tw Cen MT" panose="020B0602020104020603" pitchFamily="34" charset="77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Étnica </a:t>
            </a:r>
          </a:p>
          <a:p>
            <a:pPr marL="342900" indent="-342900" defTabSz="914400">
              <a:buClr>
                <a:srgbClr val="000000"/>
              </a:buClr>
              <a:buFont typeface="Arial"/>
              <a:buChar char="•"/>
              <a:defRPr/>
            </a:pPr>
            <a:r>
              <a:rPr lang="es-MX" sz="2400" kern="0" dirty="0">
                <a:solidFill>
                  <a:srgbClr val="000000">
                    <a:lumMod val="95000"/>
                    <a:lumOff val="5000"/>
                  </a:srgbClr>
                </a:solidFill>
                <a:latin typeface="Tw Cen MT" panose="020B0602020104020603" pitchFamily="34" charset="77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Habitabilidad en calle </a:t>
            </a:r>
          </a:p>
          <a:p>
            <a:pPr marL="342900" indent="-342900" defTabSz="914400">
              <a:buClr>
                <a:srgbClr val="000000"/>
              </a:buClr>
              <a:buFont typeface="Arial"/>
              <a:buChar char="•"/>
              <a:defRPr/>
            </a:pPr>
            <a:r>
              <a:rPr lang="es-MX" sz="2400" kern="0" dirty="0">
                <a:solidFill>
                  <a:srgbClr val="000000">
                    <a:lumMod val="95000"/>
                    <a:lumOff val="5000"/>
                  </a:srgbClr>
                </a:solidFill>
                <a:latin typeface="Tw Cen MT" panose="020B0602020104020603" pitchFamily="34" charset="77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Etario </a:t>
            </a:r>
          </a:p>
          <a:p>
            <a:pPr marL="342900" indent="-342900" defTabSz="914400">
              <a:buClr>
                <a:srgbClr val="000000"/>
              </a:buClr>
              <a:buFont typeface="Arial"/>
              <a:buChar char="•"/>
              <a:defRPr/>
            </a:pPr>
            <a:r>
              <a:rPr lang="es-MX" sz="2400" kern="0" dirty="0">
                <a:solidFill>
                  <a:srgbClr val="000000">
                    <a:lumMod val="95000"/>
                    <a:lumOff val="5000"/>
                  </a:srgbClr>
                </a:solidFill>
                <a:latin typeface="Tw Cen MT" panose="020B0602020104020603" pitchFamily="34" charset="77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Poblaciones Rurales </a:t>
            </a:r>
          </a:p>
          <a:p>
            <a:pPr marL="342900" indent="-342900" defTabSz="914400">
              <a:buClr>
                <a:srgbClr val="000000"/>
              </a:buClr>
              <a:buFont typeface="Arial"/>
              <a:buChar char="•"/>
              <a:defRPr/>
            </a:pPr>
            <a:r>
              <a:rPr lang="es-MX" sz="2400" kern="0" dirty="0">
                <a:solidFill>
                  <a:srgbClr val="000000">
                    <a:lumMod val="95000"/>
                    <a:lumOff val="5000"/>
                  </a:srgbClr>
                </a:solidFill>
                <a:latin typeface="Tw Cen MT" panose="020B0602020104020603" pitchFamily="34" charset="77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Víctimas de conflicto armado</a:t>
            </a:r>
          </a:p>
          <a:p>
            <a:pPr marL="342900" indent="-342900" defTabSz="914400">
              <a:buClr>
                <a:srgbClr val="000000"/>
              </a:buClr>
              <a:buFont typeface="Arial"/>
              <a:buChar char="•"/>
              <a:defRPr/>
            </a:pPr>
            <a:r>
              <a:rPr lang="es-MX" sz="2400" kern="0" dirty="0">
                <a:solidFill>
                  <a:srgbClr val="000000">
                    <a:lumMod val="95000"/>
                    <a:lumOff val="5000"/>
                  </a:srgbClr>
                </a:solidFill>
                <a:latin typeface="Tw Cen MT" panose="020B0602020104020603" pitchFamily="34" charset="77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Personas desplazadas </a:t>
            </a:r>
          </a:p>
          <a:p>
            <a:pPr defTabSz="914400">
              <a:buClr>
                <a:srgbClr val="000000"/>
              </a:buClr>
              <a:buFont typeface="Arial"/>
              <a:buNone/>
              <a:defRPr/>
            </a:pPr>
            <a:endParaRPr lang="es-CO" sz="2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B57E9543-AD9F-1A78-CF65-E19FAD9CE376}"/>
              </a:ext>
            </a:extLst>
          </p:cNvPr>
          <p:cNvSpPr/>
          <p:nvPr/>
        </p:nvSpPr>
        <p:spPr>
          <a:xfrm>
            <a:off x="4755067" y="402715"/>
            <a:ext cx="4388936" cy="5847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r>
              <a:rPr lang="es-CO" sz="24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Tw Cen MT" panose="020B0602020104020603" pitchFamily="34" charset="77"/>
                <a:cs typeface="Archivo Condensed Medium" pitchFamily="2" charset="0"/>
                <a:sym typeface="Arial"/>
              </a:rPr>
              <a:t>Categorías de Análisis </a:t>
            </a:r>
          </a:p>
        </p:txBody>
      </p:sp>
    </p:spTree>
    <p:extLst>
      <p:ext uri="{BB962C8B-B14F-4D97-AF65-F5344CB8AC3E}">
        <p14:creationId xmlns:p14="http://schemas.microsoft.com/office/powerpoint/2010/main" val="22287595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2"/>
          <p:cNvSpPr/>
          <p:nvPr/>
        </p:nvSpPr>
        <p:spPr>
          <a:xfrm>
            <a:off x="444152" y="1347150"/>
            <a:ext cx="4750755" cy="5955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 defTabSz="914400">
              <a:buClr>
                <a:srgbClr val="000000"/>
              </a:buClr>
              <a:buSzPts val="2000"/>
              <a:buFont typeface="Arial"/>
              <a:buNone/>
              <a:defRPr/>
            </a:pPr>
            <a:r>
              <a:rPr lang="es-CO" sz="2800" u="sng" kern="0" dirty="0">
                <a:solidFill>
                  <a:srgbClr val="E61E5E"/>
                </a:solidFill>
                <a:latin typeface="Tw Cen MT" panose="020B0602020104020603" pitchFamily="34" charset="77"/>
                <a:ea typeface="Roboto Condensed Black"/>
                <a:cs typeface="Roboto Condensed Black"/>
                <a:sym typeface="Roboto Condensed Black"/>
              </a:rPr>
              <a:t>Enfoque de género</a:t>
            </a:r>
            <a:endParaRPr sz="2800" kern="0" dirty="0">
              <a:solidFill>
                <a:srgbClr val="E61E5E"/>
              </a:solidFill>
              <a:latin typeface="Tw Cen MT" panose="020B0602020104020603" pitchFamily="34" charset="77"/>
              <a:ea typeface="Roboto Condensed Black"/>
              <a:cs typeface="Roboto Condensed Black"/>
              <a:sym typeface="Roboto Condensed Black"/>
            </a:endParaRPr>
          </a:p>
          <a:p>
            <a:pPr algn="just" defTabSz="914400">
              <a:buClr>
                <a:srgbClr val="000000"/>
              </a:buClr>
              <a:buSzPts val="2000"/>
              <a:buFont typeface="Arial"/>
              <a:buNone/>
              <a:defRPr/>
            </a:pPr>
            <a:endParaRPr sz="2800" u="sng" kern="0" dirty="0">
              <a:solidFill>
                <a:srgbClr val="2C53A1"/>
              </a:solidFill>
              <a:latin typeface="Tw Cen MT" panose="020B0602020104020603" pitchFamily="34" charset="77"/>
              <a:ea typeface="Roboto Condensed Medium"/>
              <a:cs typeface="Roboto Condensed Medium"/>
              <a:sym typeface="Roboto Condensed Medium"/>
            </a:endParaRPr>
          </a:p>
          <a:p>
            <a:pPr algn="just" defTabSz="914400">
              <a:buClr>
                <a:srgbClr val="000000"/>
              </a:buClr>
              <a:buSzPts val="2000"/>
              <a:buFont typeface="Arial"/>
              <a:buNone/>
              <a:defRPr/>
            </a:pPr>
            <a:r>
              <a:rPr lang="es-CO" sz="2500" kern="0" dirty="0">
                <a:solidFill>
                  <a:srgbClr val="000000"/>
                </a:solidFill>
                <a:latin typeface="Tw Cen MT" panose="020B0602020104020603" pitchFamily="34" charset="77"/>
                <a:ea typeface="Roboto Condensed Medium"/>
                <a:cs typeface="Roboto Condensed Medium"/>
                <a:sym typeface="Roboto Condensed Medium"/>
              </a:rPr>
              <a:t>Herramienta de análisis para visibilizar y observar las diferencias, asimetrías y desigualdades, producto de las relaciones de género.</a:t>
            </a:r>
            <a:endParaRPr sz="2500" kern="0" dirty="0">
              <a:solidFill>
                <a:srgbClr val="000000"/>
              </a:solidFill>
              <a:latin typeface="Tw Cen MT" panose="020B0602020104020603" pitchFamily="34" charset="77"/>
              <a:ea typeface="Roboto Condensed Medium"/>
              <a:cs typeface="Roboto Condensed Medium"/>
              <a:sym typeface="Roboto Condensed Medium"/>
            </a:endParaRPr>
          </a:p>
          <a:p>
            <a:pPr algn="just" defTabSz="914400">
              <a:buClr>
                <a:srgbClr val="000000"/>
              </a:buClr>
              <a:buSzPts val="2000"/>
              <a:buFont typeface="Arial"/>
              <a:buNone/>
              <a:defRPr/>
            </a:pPr>
            <a:endParaRPr sz="2500" kern="0" dirty="0">
              <a:solidFill>
                <a:srgbClr val="000000"/>
              </a:solidFill>
              <a:latin typeface="Tw Cen MT" panose="020B0602020104020603" pitchFamily="34" charset="77"/>
              <a:ea typeface="Roboto Condensed Medium"/>
              <a:cs typeface="Roboto Condensed Medium"/>
              <a:sym typeface="Roboto Condensed Medium"/>
            </a:endParaRPr>
          </a:p>
          <a:p>
            <a:pPr algn="just" defTabSz="914400">
              <a:buClr>
                <a:srgbClr val="000000"/>
              </a:buClr>
              <a:buSzPts val="2000"/>
              <a:buFont typeface="Arial"/>
              <a:buNone/>
              <a:defRPr/>
            </a:pPr>
            <a:r>
              <a:rPr lang="es-CO" sz="2500" kern="0" dirty="0">
                <a:solidFill>
                  <a:srgbClr val="000000"/>
                </a:solidFill>
                <a:latin typeface="Tw Cen MT" panose="020B0602020104020603" pitchFamily="34" charset="77"/>
                <a:ea typeface="Roboto Condensed Medium"/>
                <a:cs typeface="Roboto Condensed Medium"/>
                <a:sym typeface="Roboto Condensed Medium"/>
              </a:rPr>
              <a:t>Las situaciones sociales impactan de manera distintas por hombres y mujeres.</a:t>
            </a:r>
            <a:endParaRPr sz="2500" kern="0" dirty="0">
              <a:solidFill>
                <a:srgbClr val="000000"/>
              </a:solidFill>
              <a:latin typeface="Tw Cen MT" panose="020B0602020104020603" pitchFamily="34" charset="77"/>
              <a:ea typeface="Roboto Condensed Medium"/>
              <a:cs typeface="Roboto Condensed Medium"/>
              <a:sym typeface="Roboto Condensed Medium"/>
            </a:endParaRPr>
          </a:p>
          <a:p>
            <a:pPr algn="just" defTabSz="914400">
              <a:buClr>
                <a:srgbClr val="000000"/>
              </a:buClr>
              <a:buSzPts val="2000"/>
              <a:buFont typeface="Arial"/>
              <a:buNone/>
              <a:defRPr/>
            </a:pPr>
            <a:endParaRPr sz="2500" kern="0" dirty="0">
              <a:solidFill>
                <a:srgbClr val="000000"/>
              </a:solidFill>
              <a:latin typeface="Tw Cen MT" panose="020B0602020104020603" pitchFamily="34" charset="77"/>
              <a:ea typeface="Roboto Condensed Medium"/>
              <a:cs typeface="Roboto Condensed Medium"/>
              <a:sym typeface="Roboto Condensed Medium"/>
            </a:endParaRPr>
          </a:p>
          <a:p>
            <a:pPr algn="just" defTabSz="914400">
              <a:buClr>
                <a:srgbClr val="000000"/>
              </a:buClr>
              <a:buSzPts val="2000"/>
              <a:buFont typeface="Arial"/>
              <a:buNone/>
              <a:defRPr/>
            </a:pPr>
            <a:r>
              <a:rPr lang="es-CO" sz="2500" kern="0" dirty="0">
                <a:solidFill>
                  <a:srgbClr val="000000"/>
                </a:solidFill>
                <a:latin typeface="Tw Cen MT" panose="020B0602020104020603" pitchFamily="34" charset="77"/>
                <a:ea typeface="Roboto Condensed Medium"/>
                <a:cs typeface="Roboto Condensed Medium"/>
                <a:sym typeface="Roboto Condensed Medium"/>
              </a:rPr>
              <a:t>Promover acciones y orientar recursos económicos para superar esas desigualdades. </a:t>
            </a:r>
            <a:endParaRPr sz="2500" kern="0" dirty="0">
              <a:solidFill>
                <a:srgbClr val="000000"/>
              </a:solidFill>
              <a:latin typeface="Tw Cen MT" panose="020B0602020104020603" pitchFamily="34" charset="77"/>
              <a:ea typeface="Roboto Condensed Medium"/>
              <a:cs typeface="Roboto Condensed Medium"/>
              <a:sym typeface="Roboto Condensed Medium"/>
            </a:endParaRPr>
          </a:p>
        </p:txBody>
      </p:sp>
      <p:sp>
        <p:nvSpPr>
          <p:cNvPr id="139" name="Google Shape;139;p12"/>
          <p:cNvSpPr/>
          <p:nvPr/>
        </p:nvSpPr>
        <p:spPr>
          <a:xfrm>
            <a:off x="4524475" y="3120554"/>
            <a:ext cx="18659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400">
              <a:buClr>
                <a:srgbClr val="000000"/>
              </a:buClr>
              <a:buSzPts val="1800"/>
              <a:buFont typeface="Arial"/>
              <a:buNone/>
              <a:defRPr/>
            </a:pPr>
            <a:r>
              <a:rPr lang="es-CO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12"/>
          <p:cNvSpPr/>
          <p:nvPr/>
        </p:nvSpPr>
        <p:spPr>
          <a:xfrm>
            <a:off x="4524475" y="3120554"/>
            <a:ext cx="18659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400">
              <a:buClr>
                <a:srgbClr val="000000"/>
              </a:buClr>
              <a:buSzPts val="1800"/>
              <a:buFont typeface="Arial"/>
              <a:buNone/>
              <a:defRPr/>
            </a:pPr>
            <a:r>
              <a:rPr lang="es-CO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141" name="Google Shape;141;p12"/>
          <p:cNvPicPr preferRelativeResize="0"/>
          <p:nvPr/>
        </p:nvPicPr>
        <p:blipFill rotWithShape="1">
          <a:blip r:embed="rId4">
            <a:alphaModFix/>
          </a:blip>
          <a:srcRect l="6272" t="39722" r="52970"/>
          <a:stretch/>
        </p:blipFill>
        <p:spPr>
          <a:xfrm>
            <a:off x="5523750" y="943575"/>
            <a:ext cx="3176100" cy="3885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9925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2"/>
          <p:cNvSpPr/>
          <p:nvPr/>
        </p:nvSpPr>
        <p:spPr>
          <a:xfrm>
            <a:off x="4524475" y="3120554"/>
            <a:ext cx="18659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400">
              <a:buClr>
                <a:srgbClr val="000000"/>
              </a:buClr>
              <a:buSzPts val="1800"/>
              <a:buFont typeface="Arial"/>
              <a:buNone/>
              <a:defRPr/>
            </a:pPr>
            <a:r>
              <a:rPr lang="es-CO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12"/>
          <p:cNvSpPr/>
          <p:nvPr/>
        </p:nvSpPr>
        <p:spPr>
          <a:xfrm>
            <a:off x="4524475" y="3120554"/>
            <a:ext cx="18659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400">
              <a:buClr>
                <a:srgbClr val="000000"/>
              </a:buClr>
              <a:buSzPts val="1800"/>
              <a:buFont typeface="Arial"/>
              <a:buNone/>
              <a:defRPr/>
            </a:pPr>
            <a:r>
              <a:rPr lang="es-CO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2" name="Google Shape;121;g20e095946e4_0_1">
            <a:extLst>
              <a:ext uri="{FF2B5EF4-FFF2-40B4-BE49-F238E27FC236}">
                <a16:creationId xmlns:a16="http://schemas.microsoft.com/office/drawing/2014/main" xmlns="" id="{EC05E440-30C0-D39F-9BA3-4AE5073AAE9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214" y="2091090"/>
            <a:ext cx="3728992" cy="3221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20;g20e095946e4_0_1">
            <a:extLst>
              <a:ext uri="{FF2B5EF4-FFF2-40B4-BE49-F238E27FC236}">
                <a16:creationId xmlns:a16="http://schemas.microsoft.com/office/drawing/2014/main" xmlns="" id="{FC335D1E-6C48-6C58-7360-3E442F10087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69797" y="907835"/>
            <a:ext cx="3955107" cy="47947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23183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" y="5"/>
            <a:ext cx="9143999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1"/>
          <p:cNvSpPr txBox="1"/>
          <p:nvPr/>
        </p:nvSpPr>
        <p:spPr>
          <a:xfrm>
            <a:off x="2738403" y="2007055"/>
            <a:ext cx="5305495" cy="363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1100" rIns="0" bIns="0" anchor="t" anchorCtr="0">
            <a:spAutoFit/>
          </a:bodyPr>
          <a:lstStyle/>
          <a:p>
            <a:pPr marL="12700" marR="5080" algn="ctr" defTabSz="914400"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r>
              <a:rPr lang="es-MX" sz="3600" b="1" kern="0" dirty="0">
                <a:solidFill>
                  <a:srgbClr val="FFFFFF"/>
                </a:solidFill>
                <a:latin typeface="Tw Cen MT" panose="020B0602020104020603" pitchFamily="34" charset="77"/>
                <a:ea typeface="Roboto"/>
                <a:cs typeface="Roboto"/>
                <a:sym typeface="Roboto"/>
              </a:rPr>
              <a:t>HERRAMIENTAS PARA  LA TRANSVERSALIZACIÓN DE LOS ENFOQUES POBLACIONAL - DIFERENCIAL Y DE GÉNERO</a:t>
            </a:r>
          </a:p>
          <a:p>
            <a:pPr marL="12700" marR="5080" algn="ctr" defTabSz="914400">
              <a:lnSpc>
                <a:spcPct val="90000"/>
              </a:lnSpc>
              <a:spcBef>
                <a:spcPts val="560"/>
              </a:spcBef>
              <a:buClr>
                <a:srgbClr val="000000"/>
              </a:buClr>
              <a:buFont typeface="Arial"/>
              <a:buNone/>
            </a:pPr>
            <a:endParaRPr sz="3600" b="1" kern="0" dirty="0">
              <a:solidFill>
                <a:srgbClr val="FFFFFF"/>
              </a:solidFill>
              <a:latin typeface="Tw Cen MT" panose="020B0602020104020603" pitchFamily="34" charset="77"/>
              <a:ea typeface="Roboto"/>
              <a:cs typeface="Roboto"/>
              <a:sym typeface="Roboto"/>
            </a:endParaRPr>
          </a:p>
        </p:txBody>
      </p:sp>
      <p:pic>
        <p:nvPicPr>
          <p:cNvPr id="2" name="Google Shape;147;p15">
            <a:extLst>
              <a:ext uri="{FF2B5EF4-FFF2-40B4-BE49-F238E27FC236}">
                <a16:creationId xmlns:a16="http://schemas.microsoft.com/office/drawing/2014/main" xmlns="" id="{C02A50CF-E310-A3AC-1C6E-A0FD00A67D7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5146" y="1010657"/>
            <a:ext cx="2133257" cy="2822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19066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f2f6fea765_1_16"/>
          <p:cNvSpPr txBox="1"/>
          <p:nvPr/>
        </p:nvSpPr>
        <p:spPr>
          <a:xfrm>
            <a:off x="458759" y="4369479"/>
            <a:ext cx="2353950" cy="938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defTabSz="914400">
              <a:buClr>
                <a:srgbClr val="000000"/>
              </a:buClr>
              <a:buSzPts val="1400"/>
              <a:buFont typeface="Arial"/>
              <a:buNone/>
            </a:pPr>
            <a:r>
              <a:rPr lang="es-CO" sz="1100" kern="0">
                <a:solidFill>
                  <a:srgbClr val="000000"/>
                </a:solidFill>
                <a:latin typeface="Roboto Condensed Medium"/>
                <a:ea typeface="Roboto Condensed Medium"/>
                <a:cs typeface="Roboto Condensed Medium"/>
                <a:sym typeface="Roboto Condensed Medium"/>
              </a:rPr>
              <a:t>Transversalización de enfoques:</a:t>
            </a:r>
            <a:endParaRPr sz="1100" kern="0">
              <a:solidFill>
                <a:srgbClr val="000000"/>
              </a:solidFill>
              <a:latin typeface="Roboto Condensed Medium"/>
              <a:ea typeface="Roboto Condensed Medium"/>
              <a:cs typeface="Roboto Condensed Medium"/>
              <a:sym typeface="Roboto Condensed Medium"/>
            </a:endParaRPr>
          </a:p>
          <a:p>
            <a:pPr algn="r" defTabSz="914400">
              <a:buClr>
                <a:srgbClr val="000000"/>
              </a:buClr>
              <a:buSzPts val="1400"/>
              <a:buFont typeface="Arial"/>
              <a:buNone/>
            </a:pPr>
            <a:r>
              <a:rPr lang="es-CO" sz="1100" u="sng" kern="0">
                <a:solidFill>
                  <a:srgbClr val="000000"/>
                </a:solidFill>
                <a:latin typeface="Roboto Condensed Medium"/>
                <a:ea typeface="Roboto Condensed Medium"/>
                <a:cs typeface="Roboto Condensed Medium"/>
                <a:sym typeface="Roboto Condensed Medium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https://www.sdp.gov.co/gestion-socioeconomica/equidad-y-politicas-poblacionales/enfoques-pdg-inversion</a:t>
            </a:r>
            <a:endParaRPr sz="1100" kern="0">
              <a:solidFill>
                <a:srgbClr val="000000"/>
              </a:solidFill>
              <a:latin typeface="Roboto Condensed Medium"/>
              <a:ea typeface="Roboto Condensed Medium"/>
              <a:cs typeface="Roboto Condensed Medium"/>
              <a:sym typeface="Roboto Condensed Medium"/>
            </a:endParaRPr>
          </a:p>
        </p:txBody>
      </p:sp>
      <p:pic>
        <p:nvPicPr>
          <p:cNvPr id="239" name="Google Shape;239;g1f2f6fea765_1_16"/>
          <p:cNvPicPr preferRelativeResize="0"/>
          <p:nvPr/>
        </p:nvPicPr>
        <p:blipFill rotWithShape="1">
          <a:blip r:embed="rId4">
            <a:alphaModFix/>
          </a:blip>
          <a:srcRect t="4382" r="1612" b="16790"/>
          <a:stretch/>
        </p:blipFill>
        <p:spPr>
          <a:xfrm>
            <a:off x="3229426" y="1964657"/>
            <a:ext cx="5623238" cy="3377249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g1f2f6fea765_1_16"/>
          <p:cNvSpPr/>
          <p:nvPr/>
        </p:nvSpPr>
        <p:spPr>
          <a:xfrm>
            <a:off x="891356" y="2073150"/>
            <a:ext cx="1833975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 defTabSz="914400">
              <a:buClr>
                <a:srgbClr val="000000"/>
              </a:buClr>
              <a:buSzPts val="1400"/>
              <a:buFont typeface="Arial"/>
              <a:buNone/>
            </a:pPr>
            <a:r>
              <a:rPr lang="es-CO" sz="1100" kern="0">
                <a:solidFill>
                  <a:srgbClr val="000000"/>
                </a:solidFill>
                <a:latin typeface="Roboto Condensed Medium"/>
                <a:ea typeface="Roboto Condensed Medium"/>
                <a:cs typeface="Roboto Condensed Medium"/>
                <a:sym typeface="Roboto Condensed Medium"/>
              </a:rPr>
              <a:t>Ingresar al sitio: </a:t>
            </a:r>
            <a:r>
              <a:rPr lang="es-CO" sz="1100" u="sng" kern="0">
                <a:solidFill>
                  <a:srgbClr val="000000"/>
                </a:solidFill>
                <a:latin typeface="Roboto Condensed Medium"/>
                <a:ea typeface="Roboto Condensed Medium"/>
                <a:cs typeface="Roboto Condensed Medium"/>
                <a:sym typeface="Roboto Condensed Medium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https://www.sdp.gov.co/</a:t>
            </a:r>
            <a:endParaRPr sz="1100" kern="0">
              <a:solidFill>
                <a:srgbClr val="000000"/>
              </a:solidFill>
              <a:latin typeface="Roboto Condensed Medium"/>
              <a:ea typeface="Roboto Condensed Medium"/>
              <a:cs typeface="Roboto Condensed Medium"/>
              <a:sym typeface="Roboto Condensed Medium"/>
            </a:endParaRPr>
          </a:p>
        </p:txBody>
      </p:sp>
      <p:sp>
        <p:nvSpPr>
          <p:cNvPr id="241" name="Google Shape;241;g1f2f6fea765_1_16"/>
          <p:cNvSpPr/>
          <p:nvPr/>
        </p:nvSpPr>
        <p:spPr>
          <a:xfrm>
            <a:off x="390638" y="2473566"/>
            <a:ext cx="24903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 defTabSz="914400">
              <a:buClr>
                <a:srgbClr val="000000"/>
              </a:buClr>
              <a:buSzPts val="1400"/>
              <a:buFont typeface="Arial"/>
              <a:buNone/>
            </a:pPr>
            <a:r>
              <a:rPr lang="es-CO" sz="1100" kern="0" dirty="0">
                <a:solidFill>
                  <a:srgbClr val="000000"/>
                </a:solidFill>
                <a:latin typeface="Roboto Condensed Medium"/>
                <a:ea typeface="Roboto Condensed Medium"/>
                <a:cs typeface="Roboto Condensed Medium"/>
                <a:sym typeface="Roboto Condensed Medium"/>
              </a:rPr>
              <a:t>Equidad y Políticas Poblacionales:</a:t>
            </a:r>
            <a:endParaRPr sz="1100" kern="0" dirty="0">
              <a:solidFill>
                <a:srgbClr val="000000"/>
              </a:solidFill>
              <a:latin typeface="Roboto Condensed Medium"/>
              <a:ea typeface="Roboto Condensed Medium"/>
              <a:cs typeface="Roboto Condensed Medium"/>
              <a:sym typeface="Roboto Condensed Medium"/>
            </a:endParaRPr>
          </a:p>
          <a:p>
            <a:pPr algn="r" defTabSz="914400">
              <a:buClr>
                <a:srgbClr val="000000"/>
              </a:buClr>
              <a:buSzPts val="1400"/>
              <a:buFont typeface="Arial"/>
              <a:buNone/>
            </a:pPr>
            <a:r>
              <a:rPr lang="es-CO" sz="1100" u="sng" kern="0" dirty="0">
                <a:solidFill>
                  <a:srgbClr val="000000"/>
                </a:solidFill>
                <a:latin typeface="Roboto Condensed Medium"/>
                <a:ea typeface="Roboto Condensed Medium"/>
                <a:cs typeface="Roboto Condensed Medium"/>
                <a:sym typeface="Roboto Condensed Medium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https://www.sdp.gov.co/gestion-socioeconomica/equidad-y-politicas-poblacionales/generalidades</a:t>
            </a:r>
            <a:r>
              <a:rPr lang="es-CO" sz="1100" kern="0" dirty="0">
                <a:solidFill>
                  <a:srgbClr val="000000"/>
                </a:solidFill>
                <a:latin typeface="Roboto Condensed Medium"/>
                <a:ea typeface="Roboto Condensed Medium"/>
                <a:cs typeface="Roboto Condensed Medium"/>
                <a:sym typeface="Roboto Condensed Medium"/>
              </a:rPr>
              <a:t>.</a:t>
            </a:r>
            <a:endParaRPr sz="1100" kern="0" dirty="0">
              <a:solidFill>
                <a:srgbClr val="000000"/>
              </a:solidFill>
              <a:latin typeface="Roboto Condensed Medium"/>
              <a:ea typeface="Roboto Condensed Medium"/>
              <a:cs typeface="Roboto Condensed Medium"/>
              <a:sym typeface="Roboto Condensed Medium"/>
            </a:endParaRPr>
          </a:p>
        </p:txBody>
      </p:sp>
      <p:sp>
        <p:nvSpPr>
          <p:cNvPr id="242" name="Google Shape;242;g1f2f6fea765_1_16"/>
          <p:cNvSpPr/>
          <p:nvPr/>
        </p:nvSpPr>
        <p:spPr>
          <a:xfrm>
            <a:off x="2955122" y="2032194"/>
            <a:ext cx="182025" cy="307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61E5E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g1f2f6fea765_1_16"/>
          <p:cNvSpPr/>
          <p:nvPr/>
        </p:nvSpPr>
        <p:spPr>
          <a:xfrm>
            <a:off x="2964161" y="2642834"/>
            <a:ext cx="182025" cy="307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61E5E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g1f2f6fea765_1_16"/>
          <p:cNvSpPr/>
          <p:nvPr/>
        </p:nvSpPr>
        <p:spPr>
          <a:xfrm>
            <a:off x="2955134" y="4538760"/>
            <a:ext cx="182025" cy="307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61E5E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1800"/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g1f2f6fea765_1_16"/>
          <p:cNvSpPr txBox="1"/>
          <p:nvPr/>
        </p:nvSpPr>
        <p:spPr>
          <a:xfrm>
            <a:off x="1121625" y="1035150"/>
            <a:ext cx="6900750" cy="892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914400">
              <a:lnSpc>
                <a:spcPct val="115000"/>
              </a:lnSpc>
              <a:buClr>
                <a:srgbClr val="000000"/>
              </a:buClr>
              <a:buFont typeface="Arial"/>
              <a:buNone/>
            </a:pPr>
            <a:r>
              <a:rPr lang="es-CO" sz="2000" b="1" kern="0" dirty="0">
                <a:solidFill>
                  <a:srgbClr val="E61E5E"/>
                </a:solidFill>
                <a:latin typeface="Tw Cen MT" panose="020B0602020104020603" pitchFamily="34" charset="77"/>
                <a:ea typeface="Roboto Condensed"/>
                <a:cs typeface="Roboto Condensed"/>
                <a:sym typeface="Roboto Condensed"/>
              </a:rPr>
              <a:t> información relacionada con la transversalización de los enfoques en los instrumentos de planeación:</a:t>
            </a:r>
            <a:endParaRPr sz="2400" b="1" kern="0" dirty="0">
              <a:solidFill>
                <a:srgbClr val="E61E5E"/>
              </a:solidFill>
              <a:latin typeface="Tw Cen MT" panose="020B0602020104020603" pitchFamily="34" charset="77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2244845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F33771CF-B8BD-B740-7FF3-EDF5674D275B}"/>
              </a:ext>
            </a:extLst>
          </p:cNvPr>
          <p:cNvSpPr txBox="1">
            <a:spLocks/>
          </p:cNvSpPr>
          <p:nvPr/>
        </p:nvSpPr>
        <p:spPr>
          <a:xfrm>
            <a:off x="533519" y="320535"/>
            <a:ext cx="8076963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sz="3200" b="1" i="0">
                <a:solidFill>
                  <a:srgbClr val="529672"/>
                </a:solidFill>
                <a:latin typeface="Century Gothic" panose="020B0502020202020204" pitchFamily="34" charset="0"/>
                <a:ea typeface="Cambria Math" panose="02040503050406030204" pitchFamily="18" charset="0"/>
                <a:cs typeface="Consolas" panose="020B0609020204030204" pitchFamily="49" charset="0"/>
              </a:defRPr>
            </a:lvl1pPr>
          </a:lstStyle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s-CO" sz="2800" kern="0" dirty="0">
                <a:solidFill>
                  <a:srgbClr val="E61E5E"/>
                </a:solidFill>
                <a:latin typeface="Tw Cen MT" panose="020B0602020104020603" pitchFamily="34" charset="77"/>
                <a:cs typeface="Arial" panose="020B0604020202020204" pitchFamily="34" charset="0"/>
                <a:sym typeface="Arial"/>
              </a:rPr>
              <a:t> Revisar las herramientas para la transversalización enfoque poblacional- diferencial y de género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BB6B47EA-6A61-23C4-4849-5457EB5D2BFB}"/>
              </a:ext>
            </a:extLst>
          </p:cNvPr>
          <p:cNvSpPr txBox="1"/>
          <p:nvPr/>
        </p:nvSpPr>
        <p:spPr>
          <a:xfrm>
            <a:off x="263253" y="1377382"/>
            <a:ext cx="6100763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s-CO" sz="16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Ingresar al sitio: </a:t>
            </a:r>
            <a:r>
              <a:rPr lang="es-CO" sz="16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  <a:hlinkClick r:id="rId2"/>
              </a:rPr>
              <a:t>https://www.sdp.gov.co/</a:t>
            </a:r>
            <a:endParaRPr lang="es-CO" sz="16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defTabSz="914400">
              <a:buClr>
                <a:srgbClr val="000000"/>
              </a:buClr>
              <a:buFont typeface="Arial"/>
              <a:buNone/>
            </a:pPr>
            <a:endParaRPr lang="es-CO" sz="16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s-CO" sz="16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Equidad y Políticas Poblacionales:</a:t>
            </a:r>
          </a:p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s-CO" sz="16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  <a:hlinkClick r:id="rId3"/>
              </a:rPr>
              <a:t>https://www.sdp.gov.co/gestion-socioeconomica/equidad-y-politicas-poblacionales/generalidades</a:t>
            </a:r>
            <a:r>
              <a:rPr lang="es-CO" sz="16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  <a:p>
            <a:pPr defTabSz="914400">
              <a:buClr>
                <a:srgbClr val="000000"/>
              </a:buClr>
              <a:buFont typeface="Arial"/>
              <a:buNone/>
            </a:pPr>
            <a:endParaRPr lang="es-CO" sz="16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s-CO" sz="16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Transversalización de enfoques:</a:t>
            </a:r>
          </a:p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s-CO" sz="16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  <a:hlinkClick r:id="rId4"/>
              </a:rPr>
              <a:t>https://www.sdp.gov.co/gestion-socioeconomica/equidad-y-politicas-poblacionales/enfoques-pdg-inversion</a:t>
            </a:r>
            <a:endParaRPr lang="es-CO" sz="16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defTabSz="914400">
              <a:buClr>
                <a:srgbClr val="000000"/>
              </a:buClr>
              <a:buFont typeface="Arial"/>
              <a:buNone/>
            </a:pPr>
            <a:endParaRPr lang="es-CO" sz="16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s-CO" sz="14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* Orientaciones para la incorporación de los enfoques poblacional-diferencial y de género en las políticas públicas: Pág 40 a 43</a:t>
            </a:r>
          </a:p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s-CO" sz="1400" b="1" kern="0" dirty="0">
                <a:solidFill>
                  <a:srgbClr val="00253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  <a:hlinkClick r:id="rId5"/>
              </a:rPr>
              <a:t>https://www.sdp.gov.co/sites/default/files/orientaciones_incorporacion_enfoques_pp_1.pdf</a:t>
            </a:r>
            <a:endParaRPr lang="es-CO" sz="1400" b="1" kern="0" dirty="0">
              <a:solidFill>
                <a:srgbClr val="00253F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defTabSz="914400">
              <a:buClr>
                <a:srgbClr val="000000"/>
              </a:buClr>
              <a:buFont typeface="Arial"/>
              <a:buNone/>
            </a:pPr>
            <a:endParaRPr lang="es-CO" sz="1600" kern="0" dirty="0">
              <a:solidFill>
                <a:srgbClr val="00253F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s-CO" sz="1600" kern="0" dirty="0">
                <a:solidFill>
                  <a:srgbClr val="00253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* Manual operativo: Sistema de seguimiento y evaluación de las Políticas Públicas Distritales</a:t>
            </a:r>
          </a:p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s-CO" sz="1600" kern="0" dirty="0">
                <a:solidFill>
                  <a:srgbClr val="00253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  <a:hlinkClick r:id="rId6"/>
              </a:rPr>
              <a:t>https://drive.google.com/drive/folders/1V2N9xFnUnAjd81wvm6XVRH_licVh9Dca</a:t>
            </a:r>
            <a:endParaRPr lang="es-CO" sz="1600" kern="0" dirty="0">
              <a:solidFill>
                <a:srgbClr val="000000"/>
              </a:solidFill>
              <a:cs typeface="Arial" panose="020B0604020202020204" pitchFamily="34" charset="0"/>
              <a:sym typeface="Arial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3" t="21650" r="28024" b="17907"/>
          <a:stretch/>
        </p:blipFill>
        <p:spPr bwMode="auto">
          <a:xfrm>
            <a:off x="7279566" y="1182316"/>
            <a:ext cx="1330918" cy="259898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1" t="21615" r="34480" b="12375"/>
          <a:stretch/>
        </p:blipFill>
        <p:spPr bwMode="auto">
          <a:xfrm>
            <a:off x="7272381" y="3919352"/>
            <a:ext cx="1378366" cy="21667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055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1088572" y="88754"/>
            <a:ext cx="8082419" cy="369332"/>
          </a:xfrm>
        </p:spPr>
        <p:txBody>
          <a:bodyPr>
            <a:normAutofit fontScale="90000"/>
          </a:bodyPr>
          <a:lstStyle/>
          <a:p>
            <a:pPr algn="ctr"/>
            <a:r>
              <a:rPr lang="es-ES" sz="2400" b="1" dirty="0">
                <a:solidFill>
                  <a:schemeClr val="tx1"/>
                </a:solidFill>
                <a:latin typeface="Tw Cen MT" panose="020B0602020104020603" pitchFamily="34" charset="77"/>
                <a:ea typeface="Cambria Math" panose="02040503050406030204" pitchFamily="18" charset="0"/>
                <a:cs typeface="Arial" panose="020B0604020202020204" pitchFamily="34" charset="0"/>
              </a:rPr>
              <a:t>ALGUNOS OTROS DOCUMENTOS Y GUIAS</a:t>
            </a:r>
            <a:endParaRPr lang="es-CO" sz="2400" b="1" dirty="0">
              <a:solidFill>
                <a:schemeClr val="tx1"/>
              </a:solidFill>
              <a:latin typeface="Tw Cen MT" panose="020B0602020104020603" pitchFamily="34" charset="77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2387614" y="3739016"/>
            <a:ext cx="6647528" cy="2348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endParaRPr lang="es-CO" sz="1400" kern="0">
              <a:solidFill>
                <a:srgbClr val="FFFFFF"/>
              </a:solidFill>
              <a:sym typeface="Arial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2" t="22817" r="18344" b="20635"/>
          <a:stretch/>
        </p:blipFill>
        <p:spPr bwMode="auto">
          <a:xfrm>
            <a:off x="536824" y="3859313"/>
            <a:ext cx="2151947" cy="2135091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3" t="21650" r="28024" b="17907"/>
          <a:stretch/>
        </p:blipFill>
        <p:spPr bwMode="auto">
          <a:xfrm>
            <a:off x="1386041" y="595974"/>
            <a:ext cx="1411584" cy="2756507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96" t="21650" r="28470" b="21280"/>
          <a:stretch/>
        </p:blipFill>
        <p:spPr bwMode="auto">
          <a:xfrm>
            <a:off x="3296968" y="580293"/>
            <a:ext cx="1465531" cy="2782409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85" t="21650" r="28135" b="22669"/>
          <a:stretch/>
        </p:blipFill>
        <p:spPr bwMode="auto">
          <a:xfrm>
            <a:off x="5212931" y="595974"/>
            <a:ext cx="1517571" cy="2756507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9" t="21650" r="28247" b="23264"/>
          <a:stretch/>
        </p:blipFill>
        <p:spPr bwMode="auto">
          <a:xfrm>
            <a:off x="7229788" y="595977"/>
            <a:ext cx="1511441" cy="2769805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80" t="21671" r="24008" b="18060"/>
          <a:stretch/>
        </p:blipFill>
        <p:spPr bwMode="auto">
          <a:xfrm>
            <a:off x="3188110" y="3859314"/>
            <a:ext cx="1465531" cy="2135091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92" t="22569" r="27020" b="29860"/>
          <a:stretch/>
        </p:blipFill>
        <p:spPr bwMode="auto">
          <a:xfrm>
            <a:off x="5125600" y="3859310"/>
            <a:ext cx="1689541" cy="213509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1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3" t="22173" r="65617" b="21287"/>
          <a:stretch/>
        </p:blipFill>
        <p:spPr bwMode="auto">
          <a:xfrm>
            <a:off x="7148856" y="3859314"/>
            <a:ext cx="1483512" cy="2135091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2 CuadroTexto">
            <a:extLst>
              <a:ext uri="{FF2B5EF4-FFF2-40B4-BE49-F238E27FC236}">
                <a16:creationId xmlns:a16="http://schemas.microsoft.com/office/drawing/2014/main" xmlns="" id="{20D77FF1-1D41-2EEE-165E-C6787F8D256B}"/>
              </a:ext>
            </a:extLst>
          </p:cNvPr>
          <p:cNvSpPr txBox="1"/>
          <p:nvPr/>
        </p:nvSpPr>
        <p:spPr>
          <a:xfrm>
            <a:off x="223027" y="1748966"/>
            <a:ext cx="1083260" cy="224676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s-ES" sz="1400" b="1" kern="0" dirty="0">
                <a:solidFill>
                  <a:srgbClr val="000000"/>
                </a:solidFill>
                <a:latin typeface="Tw Cen MT" panose="020B0602020104020603" pitchFamily="34" charset="77"/>
                <a:cs typeface="Calibri" panose="020F0502020204030204" pitchFamily="34" charset="0"/>
                <a:sym typeface="Arial"/>
              </a:rPr>
              <a:t>Material de apoyo y consulta </a:t>
            </a:r>
            <a:r>
              <a:rPr lang="es-ES" sz="1400" kern="0" dirty="0">
                <a:solidFill>
                  <a:srgbClr val="000000"/>
                </a:solidFill>
                <a:latin typeface="Tw Cen MT" panose="020B0602020104020603" pitchFamily="34" charset="77"/>
                <a:cs typeface="Calibri" panose="020F0502020204030204" pitchFamily="34" charset="0"/>
                <a:sym typeface="Arial"/>
              </a:rPr>
              <a:t>para la incorporación de los enfoques poblacional-diferencial y de género</a:t>
            </a:r>
          </a:p>
        </p:txBody>
      </p:sp>
      <p:sp>
        <p:nvSpPr>
          <p:cNvPr id="21" name="CuadroTexto 9">
            <a:extLst>
              <a:ext uri="{FF2B5EF4-FFF2-40B4-BE49-F238E27FC236}">
                <a16:creationId xmlns:a16="http://schemas.microsoft.com/office/drawing/2014/main" xmlns="" id="{4ABA5359-A5CD-A6E8-9E05-E5DAB3DC79F2}"/>
              </a:ext>
            </a:extLst>
          </p:cNvPr>
          <p:cNvSpPr txBox="1"/>
          <p:nvPr/>
        </p:nvSpPr>
        <p:spPr>
          <a:xfrm>
            <a:off x="1528093" y="3407248"/>
            <a:ext cx="7369681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s-CO" sz="1200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  <a:hlinkClick r:id="rId10"/>
              </a:rPr>
              <a:t>Publicados en: https://www.sdp.gov.co/gestion-socioeconomica/equidad-y-politicas-poblacionales/enfoques-pdg-inversion</a:t>
            </a:r>
            <a:endParaRPr lang="es-CO" sz="1200" kern="0" dirty="0">
              <a:solidFill>
                <a:srgbClr val="000000"/>
              </a:solidFill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2265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CBA7218-2197-6C72-BB1C-97B716683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695" y="2681173"/>
            <a:ext cx="8907780" cy="1143000"/>
          </a:xfrm>
        </p:spPr>
        <p:txBody>
          <a:bodyPr>
            <a:normAutofit fontScale="90000"/>
          </a:bodyPr>
          <a:lstStyle/>
          <a:p>
            <a:r>
              <a:rPr lang="es-CO" b="1" dirty="0">
                <a:solidFill>
                  <a:schemeClr val="accent6">
                    <a:lumMod val="75000"/>
                  </a:schemeClr>
                </a:solidFill>
              </a:rPr>
              <a:t>Ecosistema Distrital de Políticas Públicas</a:t>
            </a:r>
          </a:p>
        </p:txBody>
      </p:sp>
    </p:spTree>
    <p:extLst>
      <p:ext uri="{BB962C8B-B14F-4D97-AF65-F5344CB8AC3E}">
        <p14:creationId xmlns:p14="http://schemas.microsoft.com/office/powerpoint/2010/main" val="5226364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27756" y="1335919"/>
            <a:ext cx="7699692" cy="3673419"/>
          </a:xfrm>
        </p:spPr>
        <p:txBody>
          <a:bodyPr>
            <a:normAutofit fontScale="92500" lnSpcReduction="20000"/>
          </a:bodyPr>
          <a:lstStyle/>
          <a:p>
            <a:pPr marL="12700" marR="5080" algn="just">
              <a:spcBef>
                <a:spcPts val="105"/>
              </a:spcBef>
            </a:pPr>
            <a:r>
              <a:rPr lang="es-MX" sz="2800" b="1" spc="-20" dirty="0">
                <a:solidFill>
                  <a:schemeClr val="tx2">
                    <a:lumMod val="50000"/>
                  </a:schemeClr>
                </a:solidFill>
                <a:latin typeface="Tw Cen MT" panose="020B0602020104020603" pitchFamily="34" charset="77"/>
                <a:ea typeface="Calibri" panose="020F0502020204030204" pitchFamily="34" charset="0"/>
                <a:cs typeface="Calibri" panose="020F0502020204030204" pitchFamily="34" charset="0"/>
              </a:rPr>
              <a:t>Secretaría Distrital de Planeación</a:t>
            </a:r>
          </a:p>
          <a:p>
            <a:pPr marL="12700" marR="5080" algn="just">
              <a:spcBef>
                <a:spcPts val="105"/>
              </a:spcBef>
            </a:pPr>
            <a:endParaRPr lang="es-MX" sz="2800" spc="-20" dirty="0">
              <a:solidFill>
                <a:schemeClr val="tx1"/>
              </a:solidFill>
              <a:latin typeface="Tw Cen MT" panose="020B0602020104020603" pitchFamily="34" charset="77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2700" marR="5080" algn="just">
              <a:spcBef>
                <a:spcPts val="105"/>
              </a:spcBef>
            </a:pPr>
            <a:r>
              <a:rPr lang="es-MX" sz="2800" spc="-20" dirty="0">
                <a:solidFill>
                  <a:schemeClr val="tx1"/>
                </a:solidFill>
                <a:latin typeface="Tw Cen MT" panose="020B0602020104020603" pitchFamily="34" charset="77"/>
                <a:ea typeface="Calibri" panose="020F0502020204030204" pitchFamily="34" charset="0"/>
                <a:cs typeface="Calibri" panose="020F0502020204030204" pitchFamily="34" charset="0"/>
              </a:rPr>
              <a:t>Dirección de Diversidad Sexual, Poblacionales y Géneros.</a:t>
            </a:r>
          </a:p>
          <a:p>
            <a:pPr marL="12700" marR="5080" algn="just">
              <a:spcBef>
                <a:spcPts val="105"/>
              </a:spcBef>
            </a:pPr>
            <a:endParaRPr lang="es-MX" sz="2800" b="1" spc="-20" dirty="0">
              <a:solidFill>
                <a:schemeClr val="tx1"/>
              </a:solidFill>
              <a:latin typeface="Tw Cen MT" panose="020B0602020104020603" pitchFamily="34" charset="77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2700" marR="5080" algn="just">
              <a:spcBef>
                <a:spcPts val="105"/>
              </a:spcBef>
            </a:pPr>
            <a:endParaRPr lang="es-MX" sz="2800" spc="-20" dirty="0">
              <a:latin typeface="Tw Cen MT" panose="020B0602020104020603" pitchFamily="34" charset="77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2700" marR="5080" algn="just">
              <a:spcBef>
                <a:spcPts val="105"/>
              </a:spcBef>
            </a:pPr>
            <a:r>
              <a:rPr lang="es-MX" sz="2800" b="1" spc="-20" dirty="0">
                <a:solidFill>
                  <a:schemeClr val="tx2">
                    <a:lumMod val="50000"/>
                  </a:schemeClr>
                </a:solidFill>
                <a:latin typeface="Tw Cen MT" panose="020B0602020104020603" pitchFamily="34" charset="77"/>
                <a:ea typeface="Calibri" panose="020F0502020204030204" pitchFamily="34" charset="0"/>
                <a:cs typeface="Calibri" panose="020F0502020204030204" pitchFamily="34" charset="0"/>
              </a:rPr>
              <a:t>Subgrupo de enfoques</a:t>
            </a:r>
          </a:p>
          <a:p>
            <a:pPr marL="12700" marR="5080" algn="just">
              <a:spcBef>
                <a:spcPts val="105"/>
              </a:spcBef>
            </a:pPr>
            <a:endParaRPr lang="es-MX" sz="2800" b="1" spc="-20" dirty="0">
              <a:solidFill>
                <a:schemeClr val="tx2">
                  <a:lumMod val="50000"/>
                </a:schemeClr>
              </a:solidFill>
              <a:latin typeface="Tw Cen MT" panose="020B0602020104020603" pitchFamily="34" charset="77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98450" marR="5080" indent="-285750" algn="just">
              <a:spcBef>
                <a:spcPts val="105"/>
              </a:spcBef>
              <a:buFont typeface="Arial" panose="020B0604020202020204" pitchFamily="34" charset="0"/>
              <a:buChar char="•"/>
            </a:pPr>
            <a:r>
              <a:rPr lang="es-MX" sz="2800" spc="-20" dirty="0">
                <a:latin typeface="Tw Cen MT" panose="020B0602020104020603" pitchFamily="34" charset="77"/>
                <a:ea typeface="Calibri" panose="020F0502020204030204" pitchFamily="34" charset="0"/>
                <a:cs typeface="Calibri" panose="020F0502020204030204" pitchFamily="34" charset="0"/>
              </a:rPr>
              <a:t>Profesionales de la DDSPG que realizan asistencia técnica para la transversalización del enfoque poblacional diferencial  y de género en los instrumentos de planeación. </a:t>
            </a:r>
          </a:p>
          <a:p>
            <a:pPr marL="12700" marR="5080" algn="just">
              <a:spcBef>
                <a:spcPts val="105"/>
              </a:spcBef>
            </a:pPr>
            <a:endParaRPr lang="es-MX" sz="2000" spc="-2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98450" marR="5080" indent="-285750" algn="just">
              <a:spcBef>
                <a:spcPts val="105"/>
              </a:spcBef>
              <a:buFont typeface="Arial" panose="020B0604020202020204" pitchFamily="34" charset="0"/>
              <a:buChar char="•"/>
            </a:pPr>
            <a:endParaRPr lang="es-MX" sz="2000" b="1" spc="-2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8450" marR="5080" indent="-285750" algn="just">
              <a:spcBef>
                <a:spcPts val="105"/>
              </a:spcBef>
              <a:buFont typeface="Arial" panose="020B0604020202020204" pitchFamily="34" charset="0"/>
              <a:buChar char="•"/>
            </a:pPr>
            <a:endParaRPr lang="es-MX" sz="2000" spc="-2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marL="298450" marR="5080" indent="-285750" algn="just">
              <a:spcBef>
                <a:spcPts val="105"/>
              </a:spcBef>
              <a:buFont typeface="Arial" panose="020B0604020202020204" pitchFamily="34" charset="0"/>
              <a:buChar char="•"/>
            </a:pPr>
            <a:endParaRPr lang="es-MX" spc="-2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marL="298450" marR="5080" indent="-285750" algn="just">
              <a:spcBef>
                <a:spcPts val="105"/>
              </a:spcBef>
              <a:buFont typeface="Arial" panose="020B0604020202020204" pitchFamily="34" charset="0"/>
              <a:buChar char="•"/>
            </a:pPr>
            <a:endParaRPr lang="es-MX" spc="-2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 algn="just">
              <a:spcBef>
                <a:spcPts val="105"/>
              </a:spcBef>
            </a:pPr>
            <a:endParaRPr lang="es-CO" spc="-2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marR="5080" indent="-285750" algn="just">
              <a:spcBef>
                <a:spcPts val="105"/>
              </a:spcBef>
              <a:buFont typeface="Arial" panose="020B0604020202020204" pitchFamily="34" charset="0"/>
              <a:buChar char="•"/>
            </a:pPr>
            <a:endParaRPr lang="es-CO" spc="-2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marR="5080" indent="-285750" algn="just">
              <a:spcBef>
                <a:spcPts val="105"/>
              </a:spcBef>
              <a:buFont typeface="Arial" panose="020B0604020202020204" pitchFamily="34" charset="0"/>
              <a:buChar char="•"/>
            </a:pPr>
            <a:endParaRPr lang="es-CO" spc="-2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marR="5080" indent="-285750" algn="just">
              <a:spcBef>
                <a:spcPts val="105"/>
              </a:spcBef>
              <a:buFont typeface="Arial" panose="020B0604020202020204" pitchFamily="34" charset="0"/>
              <a:buChar char="•"/>
            </a:pPr>
            <a:endParaRPr lang="es-CO" sz="1800" spc="-2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 algn="just">
              <a:spcBef>
                <a:spcPts val="105"/>
              </a:spcBef>
            </a:pPr>
            <a:endParaRPr lang="es-CO" sz="1800" b="1" spc="-2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CO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F33771CF-B8BD-B740-7FF3-EDF5674D275B}"/>
              </a:ext>
            </a:extLst>
          </p:cNvPr>
          <p:cNvSpPr txBox="1">
            <a:spLocks/>
          </p:cNvSpPr>
          <p:nvPr/>
        </p:nvSpPr>
        <p:spPr>
          <a:xfrm>
            <a:off x="533519" y="320542"/>
            <a:ext cx="807696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sz="3200" b="1" i="0">
                <a:solidFill>
                  <a:srgbClr val="529672"/>
                </a:solidFill>
                <a:latin typeface="Century Gothic" panose="020B0502020202020204" pitchFamily="34" charset="0"/>
                <a:ea typeface="Cambria Math" panose="02040503050406030204" pitchFamily="18" charset="0"/>
                <a:cs typeface="Consolas" panose="020B0609020204030204" pitchFamily="49" charset="0"/>
              </a:defRPr>
            </a:lvl1pPr>
          </a:lstStyle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s-CO" sz="2800" kern="0" dirty="0">
                <a:solidFill>
                  <a:srgbClr val="E61E5E"/>
                </a:solidFill>
                <a:latin typeface="Tw Cen MT" panose="020B0602020104020603" pitchFamily="34" charset="77"/>
                <a:cs typeface="Arial" panose="020B0604020202020204" pitchFamily="34" charset="0"/>
                <a:sym typeface="Arial"/>
              </a:rPr>
              <a:t>   Asistencia técnica particular</a:t>
            </a:r>
          </a:p>
        </p:txBody>
      </p:sp>
    </p:spTree>
    <p:extLst>
      <p:ext uri="{BB962C8B-B14F-4D97-AF65-F5344CB8AC3E}">
        <p14:creationId xmlns:p14="http://schemas.microsoft.com/office/powerpoint/2010/main" val="33831295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9 CuadroTexto"/>
          <p:cNvSpPr txBox="1"/>
          <p:nvPr/>
        </p:nvSpPr>
        <p:spPr>
          <a:xfrm>
            <a:off x="327546" y="1406570"/>
            <a:ext cx="3889612" cy="6155531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 lvl="0">
              <a:defRPr lang="es-ES"/>
            </a:defPPr>
            <a:lvl1pPr algn="ctr">
              <a:defRPr b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s-ES" sz="2000" kern="0" spc="-20" dirty="0">
                <a:solidFill>
                  <a:srgbClr val="000000"/>
                </a:solidFill>
                <a:latin typeface="Tw Cen MT" panose="020B0602020104020603" pitchFamily="34" charset="77"/>
                <a:cs typeface="Calibri" panose="020F0502020204030204" pitchFamily="34" charset="0"/>
                <a:sym typeface="Arial"/>
              </a:rPr>
              <a:t>¿Qué se espera desde los enfoques poblacional-diferencial y de género?</a:t>
            </a:r>
          </a:p>
          <a:p>
            <a:pPr defTabSz="914400">
              <a:buClr>
                <a:srgbClr val="000000"/>
              </a:buClr>
              <a:buFont typeface="Arial"/>
              <a:buNone/>
            </a:pPr>
            <a:endParaRPr lang="es-ES" sz="1400" kern="0" dirty="0">
              <a:solidFill>
                <a:srgbClr val="000000"/>
              </a:solidFill>
              <a:latin typeface="Tw Cen MT" panose="020B0602020104020603" pitchFamily="34" charset="77"/>
              <a:sym typeface="Arial"/>
            </a:endParaRPr>
          </a:p>
          <a:p>
            <a:pPr algn="just" defTabSz="914400">
              <a:buClr>
                <a:srgbClr val="000000"/>
              </a:buClr>
              <a:buFont typeface="Arial"/>
              <a:buNone/>
            </a:pPr>
            <a:r>
              <a:rPr lang="es-ES" sz="2000" b="0" kern="0" dirty="0">
                <a:solidFill>
                  <a:srgbClr val="000000"/>
                </a:solidFill>
                <a:latin typeface="Tw Cen MT" panose="020B0602020104020603" pitchFamily="34" charset="77"/>
                <a:sym typeface="Arial"/>
              </a:rPr>
              <a:t>Identificar </a:t>
            </a:r>
            <a:r>
              <a:rPr lang="es-ES" sz="2000" kern="0" dirty="0">
                <a:solidFill>
                  <a:srgbClr val="E61E5E"/>
                </a:solidFill>
                <a:latin typeface="Tw Cen MT" panose="020B0602020104020603" pitchFamily="34" charset="77"/>
                <a:sym typeface="Arial"/>
              </a:rPr>
              <a:t>hasta dónde se están desarrollando “acciones tendientes a erradicar o disminuir las situaciones de desigualdad, exclusión y/o discriminación</a:t>
            </a:r>
            <a:r>
              <a:rPr lang="es-ES" sz="2000" b="0" kern="0" dirty="0">
                <a:solidFill>
                  <a:srgbClr val="E61E5E"/>
                </a:solidFill>
                <a:latin typeface="Tw Cen MT" panose="020B0602020104020603" pitchFamily="34" charset="77"/>
                <a:sym typeface="Arial"/>
              </a:rPr>
              <a:t>, </a:t>
            </a:r>
            <a:r>
              <a:rPr lang="es-ES" sz="2000" b="0" kern="0" dirty="0">
                <a:solidFill>
                  <a:srgbClr val="000000"/>
                </a:solidFill>
                <a:latin typeface="Tw Cen MT" panose="020B0602020104020603" pitchFamily="34" charset="77"/>
                <a:sym typeface="Arial"/>
              </a:rPr>
              <a:t>en razón del sexo, la orientación sexual, identidad de género, pertenencia étnica, edad, si se encuentran bajo el fenómeno de habitabilidad de calle, discapacidad, si son poblaciones rurales (campesinas o habitantes rurales), víctimas del conflicto armado, desplazadas transfronterizas (migrantes), entre otras.</a:t>
            </a:r>
            <a:endParaRPr lang="es-CO" sz="2000" kern="0" dirty="0">
              <a:solidFill>
                <a:srgbClr val="000000"/>
              </a:solidFill>
              <a:latin typeface="Tw Cen MT" panose="020B0602020104020603" pitchFamily="34" charset="77"/>
              <a:sym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8" t="22761" r="15247" b="10634"/>
          <a:stretch/>
        </p:blipFill>
        <p:spPr bwMode="auto">
          <a:xfrm>
            <a:off x="4751983" y="1420920"/>
            <a:ext cx="4212041" cy="4311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26 Título"/>
          <p:cNvSpPr txBox="1">
            <a:spLocks/>
          </p:cNvSpPr>
          <p:nvPr/>
        </p:nvSpPr>
        <p:spPr>
          <a:xfrm>
            <a:off x="2" y="-27296"/>
            <a:ext cx="9068937" cy="9848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  <a:buFont typeface="Arial"/>
              <a:buNone/>
            </a:pPr>
            <a:r>
              <a:rPr lang="es-ES" sz="3600" b="1" dirty="0">
                <a:solidFill>
                  <a:srgbClr val="E61E5E"/>
                </a:solidFill>
                <a:latin typeface="Tw Cen MT Condensed" panose="020B0606020104020203" pitchFamily="34" charset="0"/>
                <a:sym typeface="Arial"/>
              </a:rPr>
              <a:t>¡PARA RECORDAR</a:t>
            </a:r>
            <a:r>
              <a:rPr lang="es-ES" sz="4800" b="1" dirty="0">
                <a:solidFill>
                  <a:srgbClr val="E61E5E"/>
                </a:solidFill>
                <a:latin typeface="Tw Cen MT Condensed" panose="020B0606020104020203" pitchFamily="34" charset="0"/>
                <a:sym typeface="Arial"/>
              </a:rPr>
              <a:t>!</a:t>
            </a:r>
            <a:endParaRPr lang="es-CO" sz="4800" b="1" dirty="0">
              <a:solidFill>
                <a:srgbClr val="E61E5E"/>
              </a:solidFill>
              <a:latin typeface="Tw Cen MT Condensed" panose="020B0606020104020203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70141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" y="5"/>
            <a:ext cx="9143999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1"/>
          <p:cNvSpPr txBox="1"/>
          <p:nvPr/>
        </p:nvSpPr>
        <p:spPr>
          <a:xfrm>
            <a:off x="2738403" y="2007055"/>
            <a:ext cx="5305495" cy="4137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1100" rIns="0" bIns="0" anchor="t" anchorCtr="0">
            <a:spAutoFit/>
          </a:bodyPr>
          <a:lstStyle/>
          <a:p>
            <a:pPr marL="12700" marR="5080" algn="ctr" defTabSz="914400"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r>
              <a:rPr lang="es-MX" sz="3600" b="1" kern="0" dirty="0">
                <a:solidFill>
                  <a:srgbClr val="FFFFFF"/>
                </a:solidFill>
                <a:latin typeface="Tw Cen MT" panose="020B0602020104020603" pitchFamily="34" charset="77"/>
                <a:ea typeface="Roboto"/>
                <a:cs typeface="Roboto"/>
                <a:sym typeface="Roboto"/>
              </a:rPr>
              <a:t>RECOMENDACIONES PARA  LA TRANSVERSALIZACIÓN DE LOS ENFOQUES POBLACIONAL - DIFERENCIAL Y DE GÉNERO</a:t>
            </a:r>
          </a:p>
          <a:p>
            <a:pPr marL="12700" marR="5080" algn="ctr" defTabSz="914400">
              <a:lnSpc>
                <a:spcPct val="90000"/>
              </a:lnSpc>
              <a:spcBef>
                <a:spcPts val="560"/>
              </a:spcBef>
              <a:buClr>
                <a:srgbClr val="000000"/>
              </a:buClr>
              <a:buFont typeface="Arial"/>
              <a:buNone/>
            </a:pPr>
            <a:endParaRPr sz="3600" b="1" kern="0" dirty="0">
              <a:solidFill>
                <a:srgbClr val="FFFFFF"/>
              </a:solidFill>
              <a:latin typeface="Tw Cen MT" panose="020B0602020104020603" pitchFamily="34" charset="77"/>
              <a:ea typeface="Roboto"/>
              <a:cs typeface="Roboto"/>
              <a:sym typeface="Roboto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96535470-36E6-10DB-D9F7-37C9F5315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37" y="763846"/>
            <a:ext cx="2107464" cy="281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4193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9"/>
          <p:cNvSpPr txBox="1"/>
          <p:nvPr/>
        </p:nvSpPr>
        <p:spPr>
          <a:xfrm>
            <a:off x="316953" y="569245"/>
            <a:ext cx="8180910" cy="6689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311150" indent="-285750" algn="just" defTabSz="914400">
              <a:buClr>
                <a:srgbClr val="000000"/>
              </a:buClr>
              <a:buSzPts val="1600"/>
              <a:buFont typeface="Wingdings" pitchFamily="2" charset="2"/>
              <a:buChar char="ü"/>
            </a:pPr>
            <a:r>
              <a:rPr lang="es-MX" sz="2100" kern="0" dirty="0">
                <a:solidFill>
                  <a:srgbClr val="000000"/>
                </a:solidFill>
                <a:latin typeface="Tw Cen MT" panose="020B0602020104020603" pitchFamily="34" charset="77"/>
                <a:ea typeface="Times New Roman"/>
                <a:cs typeface="Times New Roman"/>
                <a:sym typeface="Times New Roman"/>
              </a:rPr>
              <a:t>No basta con mencionar los enfoques de derechos humanos, enfoque poblacional- diferencial y de género, brechas, discriminación, exclusión,  se deben describen las acciones adelantadas para su incorporación.</a:t>
            </a:r>
          </a:p>
          <a:p>
            <a:pPr marL="311150" indent="-285750" algn="just" defTabSz="914400">
              <a:buClr>
                <a:srgbClr val="000000"/>
              </a:buClr>
              <a:buSzPts val="1600"/>
              <a:buFont typeface="Wingdings" pitchFamily="2" charset="2"/>
              <a:buChar char="ü"/>
            </a:pPr>
            <a:endParaRPr lang="es-MX" sz="2100" kern="0" dirty="0">
              <a:solidFill>
                <a:srgbClr val="000000"/>
              </a:solidFill>
              <a:latin typeface="Tw Cen MT" panose="020B0602020104020603" pitchFamily="34" charset="77"/>
              <a:ea typeface="Times New Roman"/>
              <a:cs typeface="Times New Roman"/>
              <a:sym typeface="Times New Roman"/>
            </a:endParaRPr>
          </a:p>
          <a:p>
            <a:pPr marL="311150" indent="-285750" algn="just" defTabSz="914400">
              <a:buClr>
                <a:srgbClr val="000000"/>
              </a:buClr>
              <a:buSzPts val="1600"/>
              <a:buFont typeface="Wingdings" pitchFamily="2" charset="2"/>
              <a:buChar char="ü"/>
            </a:pPr>
            <a:r>
              <a:rPr lang="es-MX" sz="2100" kern="0" dirty="0">
                <a:solidFill>
                  <a:srgbClr val="000000"/>
                </a:solidFill>
                <a:latin typeface="Tw Cen MT" panose="020B0602020104020603" pitchFamily="34" charset="77"/>
                <a:ea typeface="Times New Roman"/>
                <a:cs typeface="Times New Roman"/>
                <a:sym typeface="Times New Roman"/>
              </a:rPr>
              <a:t>Identificar hasta dónde se están desarrollando </a:t>
            </a:r>
            <a:r>
              <a:rPr lang="es-MX" sz="2100" b="1" kern="0" dirty="0">
                <a:solidFill>
                  <a:srgbClr val="E61E5E"/>
                </a:solidFill>
                <a:latin typeface="Tw Cen MT" panose="020B0602020104020603" pitchFamily="34" charset="77"/>
                <a:ea typeface="Times New Roman"/>
                <a:cs typeface="Times New Roman"/>
                <a:sym typeface="Times New Roman"/>
              </a:rPr>
              <a:t>acciones que tienden a erradicar o disminuir las situaciones de desigualdad, exclusión y/o discriminación,</a:t>
            </a:r>
            <a:r>
              <a:rPr lang="es-MX" sz="2100" kern="0" dirty="0">
                <a:solidFill>
                  <a:srgbClr val="E61E5E"/>
                </a:solidFill>
                <a:latin typeface="Tw Cen MT" panose="020B0602020104020603" pitchFamily="34" charset="77"/>
                <a:ea typeface="Times New Roman"/>
                <a:cs typeface="Times New Roman"/>
                <a:sym typeface="Times New Roman"/>
              </a:rPr>
              <a:t> </a:t>
            </a:r>
            <a:r>
              <a:rPr lang="es-MX" sz="2100" kern="0" dirty="0">
                <a:solidFill>
                  <a:srgbClr val="000000"/>
                </a:solidFill>
                <a:latin typeface="Tw Cen MT" panose="020B0602020104020603" pitchFamily="34" charset="77"/>
                <a:ea typeface="Times New Roman"/>
                <a:cs typeface="Times New Roman"/>
                <a:sym typeface="Times New Roman"/>
              </a:rPr>
              <a:t>debido al sexo, la orientación sexual, identidad de género, pertenencia étnica, edad, si se encuentran bajo el fenómeno de habitabilidad de calle, discapacidad, si son poblaciones rurales (campesinas o habitantes rurales), víctimas del conflicto armado, desplazadas transfronterizas (migrantes), entre otras.</a:t>
            </a:r>
            <a:endParaRPr sz="2100" kern="0" dirty="0">
              <a:solidFill>
                <a:srgbClr val="000000"/>
              </a:solidFill>
              <a:latin typeface="Tw Cen MT" panose="020B0602020104020603" pitchFamily="34" charset="77"/>
              <a:ea typeface="Times New Roman"/>
              <a:cs typeface="Times New Roman"/>
              <a:sym typeface="Times New Roman"/>
            </a:endParaRPr>
          </a:p>
          <a:p>
            <a:pPr marL="742950" indent="-285750" algn="just" defTabSz="914400">
              <a:buClr>
                <a:srgbClr val="000000"/>
              </a:buClr>
              <a:buFont typeface="Wingdings" pitchFamily="2" charset="2"/>
              <a:buChar char="ü"/>
            </a:pPr>
            <a:endParaRPr sz="2100" kern="0" dirty="0">
              <a:solidFill>
                <a:srgbClr val="000000"/>
              </a:solidFill>
              <a:latin typeface="Tw Cen MT" panose="020B0602020104020603" pitchFamily="34" charset="77"/>
              <a:ea typeface="Times New Roman"/>
              <a:cs typeface="Times New Roman"/>
              <a:sym typeface="Times New Roman"/>
            </a:endParaRPr>
          </a:p>
          <a:p>
            <a:pPr marL="311150" indent="-285750" algn="just" defTabSz="914400">
              <a:buClr>
                <a:srgbClr val="000000"/>
              </a:buClr>
              <a:buSzPts val="1600"/>
              <a:buFont typeface="Wingdings" pitchFamily="2" charset="2"/>
              <a:buChar char="ü"/>
            </a:pPr>
            <a:r>
              <a:rPr lang="es-MX" sz="2100" b="1" kern="0" dirty="0">
                <a:solidFill>
                  <a:srgbClr val="E61E5E"/>
                </a:solidFill>
                <a:latin typeface="Tw Cen MT" panose="020B0602020104020603" pitchFamily="34" charset="77"/>
                <a:ea typeface="Times New Roman"/>
                <a:cs typeface="Times New Roman"/>
                <a:sym typeface="Times New Roman"/>
              </a:rPr>
              <a:t>Nombrar hace visible. </a:t>
            </a:r>
            <a:r>
              <a:rPr lang="es-MX" sz="2100" kern="0" dirty="0">
                <a:solidFill>
                  <a:srgbClr val="000000"/>
                </a:solidFill>
                <a:latin typeface="Tw Cen MT" panose="020B0602020104020603" pitchFamily="34" charset="77"/>
                <a:ea typeface="Times New Roman"/>
                <a:cs typeface="Times New Roman"/>
                <a:sym typeface="Times New Roman"/>
              </a:rPr>
              <a:t>Importante el uso del claro y lenguaje incluyente, es un avance práctico y necesario avanzar en lo estratégico.</a:t>
            </a:r>
            <a:endParaRPr sz="2100" kern="0" dirty="0">
              <a:solidFill>
                <a:srgbClr val="000000"/>
              </a:solidFill>
              <a:latin typeface="Tw Cen MT" panose="020B0602020104020603" pitchFamily="34" charset="77"/>
              <a:ea typeface="Times New Roman"/>
              <a:cs typeface="Times New Roman"/>
              <a:sym typeface="Times New Roman"/>
            </a:endParaRPr>
          </a:p>
          <a:p>
            <a:pPr marL="742950" indent="-285750" algn="just" defTabSz="914400">
              <a:buClr>
                <a:srgbClr val="000000"/>
              </a:buClr>
              <a:buFont typeface="Wingdings" pitchFamily="2" charset="2"/>
              <a:buChar char="ü"/>
            </a:pPr>
            <a:r>
              <a:rPr lang="es-CO" sz="2100" b="1" kern="0" dirty="0">
                <a:solidFill>
                  <a:srgbClr val="FFFFFF">
                    <a:lumMod val="50000"/>
                  </a:srgbClr>
                </a:solidFill>
                <a:latin typeface="Tw Cen MT" panose="020B0602020104020603" pitchFamily="34" charset="77"/>
                <a:ea typeface="Twentieth Century"/>
                <a:cs typeface="Twentieth Century"/>
                <a:sym typeface="Twentieth Century"/>
              </a:rPr>
              <a:t>Reconocer</a:t>
            </a:r>
            <a:r>
              <a:rPr lang="es-CO" sz="2100" kern="0" dirty="0">
                <a:solidFill>
                  <a:srgbClr val="000000"/>
                </a:solidFill>
                <a:latin typeface="Tw Cen MT" panose="020B0602020104020603" pitchFamily="34" charset="77"/>
                <a:ea typeface="Twentieth Century"/>
                <a:cs typeface="Twentieth Century"/>
                <a:sym typeface="Twentieth Century"/>
              </a:rPr>
              <a:t> a las personas que históricamente han sido estigmatizadas/os, discriminadas/os e invisibilizadas/os.</a:t>
            </a:r>
          </a:p>
          <a:p>
            <a:pPr marL="742950" indent="-285750" algn="just" defTabSz="914400">
              <a:buClr>
                <a:srgbClr val="000000"/>
              </a:buClr>
              <a:buFont typeface="Wingdings" pitchFamily="2" charset="2"/>
              <a:buChar char="ü"/>
            </a:pPr>
            <a:r>
              <a:rPr lang="es-CO" sz="2100" kern="0" dirty="0">
                <a:solidFill>
                  <a:srgbClr val="000000"/>
                </a:solidFill>
                <a:latin typeface="Tw Cen MT" panose="020B0602020104020603" pitchFamily="34" charset="77"/>
                <a:ea typeface="Twentieth Century"/>
                <a:cs typeface="Twentieth Century"/>
                <a:sym typeface="Twentieth Century"/>
              </a:rPr>
              <a:t>Contribuye a la transformación de imaginarios y estereotipos en razón a las diferencias y diversidad de los grupos poblacionales y sectores sociales LGBTI.</a:t>
            </a:r>
            <a:endParaRPr lang="es-CO" sz="2100" kern="0" dirty="0">
              <a:solidFill>
                <a:srgbClr val="0D0D0D"/>
              </a:solidFill>
              <a:latin typeface="Tw Cen MT" panose="020B0602020104020603" pitchFamily="34" charset="77"/>
              <a:ea typeface="Twentieth Century"/>
              <a:cs typeface="Twentieth Century"/>
              <a:sym typeface="Twentieth Century"/>
            </a:endParaRPr>
          </a:p>
          <a:p>
            <a:pPr marL="742950" indent="-285750" algn="just" defTabSz="914400">
              <a:buClr>
                <a:srgbClr val="000000"/>
              </a:buClr>
              <a:buFont typeface="Wingdings" pitchFamily="2" charset="2"/>
              <a:buChar char="ü"/>
            </a:pPr>
            <a:endParaRPr kern="0" dirty="0">
              <a:solidFill>
                <a:srgbClr val="000000"/>
              </a:solidFill>
              <a:latin typeface="Tw Cen MT" panose="020B0602020104020603" pitchFamily="34" charset="77"/>
              <a:ea typeface="Times New Roman"/>
              <a:cs typeface="Times New Roman"/>
              <a:sym typeface="Times New Roman"/>
            </a:endParaRPr>
          </a:p>
          <a:p>
            <a:pPr marL="12700" algn="just" defTabSz="914400">
              <a:spcBef>
                <a:spcPts val="100"/>
              </a:spcBef>
              <a:buClr>
                <a:srgbClr val="000000"/>
              </a:buClr>
              <a:buFont typeface="Arial"/>
              <a:buNone/>
            </a:pPr>
            <a:endParaRPr sz="1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506622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9"/>
          <p:cNvSpPr txBox="1"/>
          <p:nvPr/>
        </p:nvSpPr>
        <p:spPr>
          <a:xfrm>
            <a:off x="390105" y="876774"/>
            <a:ext cx="8363790" cy="7273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742950" indent="-285750" algn="just" defTabSz="914400">
              <a:buClr>
                <a:srgbClr val="000000"/>
              </a:buClr>
              <a:buFont typeface="Wingdings" pitchFamily="2" charset="2"/>
              <a:buChar char="ü"/>
            </a:pPr>
            <a:endParaRPr kern="0" dirty="0">
              <a:solidFill>
                <a:srgbClr val="000000"/>
              </a:solidFill>
              <a:latin typeface="Tw Cen MT" panose="020B0602020104020603" pitchFamily="34" charset="77"/>
              <a:ea typeface="Times New Roman"/>
              <a:cs typeface="Times New Roman"/>
              <a:sym typeface="Times New Roman"/>
            </a:endParaRPr>
          </a:p>
          <a:p>
            <a:pPr marL="311150" indent="-285750" algn="just" defTabSz="914400">
              <a:buClr>
                <a:srgbClr val="000000"/>
              </a:buClr>
              <a:buSzPts val="1600"/>
              <a:buFont typeface="Wingdings" pitchFamily="2" charset="2"/>
              <a:buChar char="ü"/>
            </a:pPr>
            <a:r>
              <a:rPr lang="es-MX" sz="2000" kern="0" dirty="0">
                <a:solidFill>
                  <a:srgbClr val="000000"/>
                </a:solidFill>
                <a:latin typeface="Tw Cen MT" panose="020B0602020104020603" pitchFamily="34" charset="77"/>
                <a:ea typeface="Times New Roman"/>
                <a:cs typeface="Times New Roman"/>
                <a:sym typeface="Times New Roman"/>
              </a:rPr>
              <a:t>En el enfoque diferencial se pueden revisar esas diferencias </a:t>
            </a:r>
            <a:r>
              <a:rPr lang="es-MX" sz="2000" kern="0" dirty="0">
                <a:solidFill>
                  <a:srgbClr val="000000"/>
                </a:solidFill>
                <a:latin typeface="Tw Cen MT" panose="020B0602020104020603" pitchFamily="34" charset="77"/>
                <a:ea typeface="Times New Roman"/>
                <a:cs typeface="Times New Roman"/>
                <a:sym typeface="Wingdings" pitchFamily="2" charset="2"/>
              </a:rPr>
              <a:t></a:t>
            </a:r>
            <a:r>
              <a:rPr lang="es-MX" sz="2000" kern="0" dirty="0">
                <a:solidFill>
                  <a:srgbClr val="000000"/>
                </a:solidFill>
                <a:latin typeface="Tw Cen MT" panose="020B0602020104020603" pitchFamily="34" charset="77"/>
                <a:ea typeface="Times New Roman"/>
                <a:cs typeface="Times New Roman"/>
                <a:sym typeface="Times New Roman"/>
              </a:rPr>
              <a:t> Si se está hablando de mujeres tener en cuenta  si es una mujer rural,  o si es una mujer con discapacidad o afro, aplicando el </a:t>
            </a:r>
            <a:r>
              <a:rPr lang="es-MX" sz="2000" b="1" kern="0" dirty="0">
                <a:solidFill>
                  <a:srgbClr val="E61E5E"/>
                </a:solidFill>
                <a:latin typeface="Tw Cen MT" panose="020B0602020104020603" pitchFamily="34" charset="77"/>
                <a:ea typeface="Times New Roman"/>
                <a:cs typeface="Times New Roman"/>
                <a:sym typeface="Times New Roman"/>
              </a:rPr>
              <a:t>enfoque interseccional</a:t>
            </a:r>
            <a:r>
              <a:rPr lang="es-MX" sz="2000" kern="0" dirty="0">
                <a:solidFill>
                  <a:srgbClr val="E61E5E"/>
                </a:solidFill>
                <a:latin typeface="Tw Cen MT" panose="020B0602020104020603" pitchFamily="34" charset="77"/>
                <a:ea typeface="Times New Roman"/>
                <a:cs typeface="Times New Roman"/>
                <a:sym typeface="Times New Roman"/>
              </a:rPr>
              <a:t>. </a:t>
            </a:r>
            <a:r>
              <a:rPr lang="es-MX" sz="2000" kern="0" dirty="0">
                <a:solidFill>
                  <a:srgbClr val="000000"/>
                </a:solidFill>
                <a:latin typeface="Tw Cen MT" panose="020B0602020104020603" pitchFamily="34" charset="77"/>
                <a:ea typeface="Times New Roman"/>
                <a:cs typeface="Times New Roman"/>
                <a:sym typeface="Times New Roman"/>
              </a:rPr>
              <a:t>Permite hacer una </a:t>
            </a:r>
            <a:r>
              <a:rPr lang="es-MX" sz="2000" b="1" kern="0" dirty="0">
                <a:solidFill>
                  <a:srgbClr val="E61E5E"/>
                </a:solidFill>
                <a:latin typeface="Tw Cen MT" panose="020B0602020104020603" pitchFamily="34" charset="77"/>
                <a:ea typeface="Times New Roman"/>
                <a:cs typeface="Times New Roman"/>
                <a:sym typeface="Times New Roman"/>
              </a:rPr>
              <a:t>lectura más amplia </a:t>
            </a:r>
            <a:r>
              <a:rPr lang="es-MX" sz="2000" kern="0" dirty="0">
                <a:solidFill>
                  <a:srgbClr val="000000"/>
                </a:solidFill>
                <a:latin typeface="Tw Cen MT" panose="020B0602020104020603" pitchFamily="34" charset="77"/>
                <a:ea typeface="Times New Roman"/>
                <a:cs typeface="Times New Roman"/>
                <a:sym typeface="Times New Roman"/>
              </a:rPr>
              <a:t>de cómo las diferentes discriminaciones recaen sobre las personas o un grupo poblacional.</a:t>
            </a:r>
          </a:p>
          <a:p>
            <a:pPr marL="311150" indent="-285750" algn="just" defTabSz="914400">
              <a:buClr>
                <a:srgbClr val="000000"/>
              </a:buClr>
              <a:buSzPts val="1600"/>
              <a:buFont typeface="Wingdings" pitchFamily="2" charset="2"/>
              <a:buChar char="ü"/>
            </a:pPr>
            <a:endParaRPr lang="es-MX" sz="2000" kern="0" dirty="0">
              <a:solidFill>
                <a:srgbClr val="000000"/>
              </a:solidFill>
              <a:latin typeface="Tw Cen MT" panose="020B0602020104020603" pitchFamily="34" charset="77"/>
              <a:ea typeface="Times New Roman"/>
              <a:cs typeface="Times New Roman"/>
              <a:sym typeface="Times New Roman"/>
            </a:endParaRPr>
          </a:p>
          <a:p>
            <a:pPr marL="311150" indent="-285750" algn="just" defTabSz="914400">
              <a:buClr>
                <a:srgbClr val="000000"/>
              </a:buClr>
              <a:buSzPts val="1600"/>
              <a:buFont typeface="Wingdings" pitchFamily="2" charset="2"/>
              <a:buChar char="ü"/>
            </a:pPr>
            <a:r>
              <a:rPr lang="es-MX" sz="2000" kern="0" dirty="0">
                <a:solidFill>
                  <a:srgbClr val="000000"/>
                </a:solidFill>
                <a:latin typeface="Tw Cen MT" panose="020B0602020104020603" pitchFamily="34" charset="77"/>
                <a:ea typeface="Times New Roman"/>
                <a:cs typeface="Times New Roman"/>
                <a:sym typeface="Times New Roman"/>
              </a:rPr>
              <a:t>Cuando se habla del enfoque de derechos humanos, identificar qué derechos impacta a la población; por ejemplo, el derecho al trabajo y cómo contribuye en la calidad de vida de las personas. </a:t>
            </a:r>
          </a:p>
          <a:p>
            <a:pPr marL="25400" algn="just" defTabSz="914400">
              <a:buClr>
                <a:srgbClr val="000000"/>
              </a:buClr>
              <a:buSzPts val="1600"/>
              <a:buFont typeface="Arial"/>
              <a:buNone/>
            </a:pPr>
            <a:endParaRPr lang="es-MX" sz="2000" kern="0" dirty="0">
              <a:solidFill>
                <a:srgbClr val="000000"/>
              </a:solidFill>
              <a:latin typeface="Tw Cen MT" panose="020B0602020104020603" pitchFamily="34" charset="77"/>
              <a:ea typeface="Times New Roman"/>
              <a:cs typeface="Times New Roman"/>
              <a:sym typeface="Times New Roman"/>
            </a:endParaRPr>
          </a:p>
          <a:p>
            <a:pPr marL="311150" indent="-285750" algn="just" defTabSz="914400">
              <a:buClr>
                <a:srgbClr val="000000"/>
              </a:buClr>
              <a:buSzPts val="1600"/>
              <a:buFont typeface="Wingdings" pitchFamily="2" charset="2"/>
              <a:buChar char="ü"/>
            </a:pPr>
            <a:r>
              <a:rPr lang="es-CO" sz="2000" kern="0" dirty="0">
                <a:solidFill>
                  <a:srgbClr val="000000"/>
                </a:solidFill>
                <a:latin typeface="Tw Cen MT" panose="020B0602020104020603" pitchFamily="34" charset="77"/>
                <a:cs typeface="Arial"/>
                <a:sym typeface="Arial"/>
              </a:rPr>
              <a:t>No asumir  que todas las víctimas son iguales, sino que considere su diversidad, lugares de origen, situación socioeconómica, pertenencia étnica, entre  otras características.</a:t>
            </a:r>
          </a:p>
          <a:p>
            <a:pPr marL="25400" algn="just" defTabSz="914400">
              <a:buClr>
                <a:srgbClr val="000000"/>
              </a:buClr>
              <a:buSzPts val="1600"/>
              <a:buFont typeface="Arial"/>
              <a:buNone/>
            </a:pPr>
            <a:endParaRPr lang="es-CO" sz="2000" kern="0" dirty="0">
              <a:solidFill>
                <a:srgbClr val="000000"/>
              </a:solidFill>
              <a:latin typeface="Tw Cen MT" panose="020B0602020104020603" pitchFamily="34" charset="77"/>
              <a:cs typeface="Arial"/>
              <a:sym typeface="Arial"/>
            </a:endParaRPr>
          </a:p>
          <a:p>
            <a:pPr marL="311150" indent="-285750" algn="just" defTabSz="914400">
              <a:buClr>
                <a:srgbClr val="000000"/>
              </a:buClr>
              <a:buSzPts val="1600"/>
              <a:buFont typeface="Wingdings" pitchFamily="2" charset="2"/>
              <a:buChar char="ü"/>
            </a:pPr>
            <a:r>
              <a:rPr lang="es-CO" sz="2000" kern="0" dirty="0">
                <a:solidFill>
                  <a:srgbClr val="0D0D0D"/>
                </a:solidFill>
                <a:latin typeface="Tw Cen MT" panose="020B0602020104020603" pitchFamily="34" charset="77"/>
                <a:ea typeface="Twentieth Century"/>
                <a:cs typeface="Twentieth Century"/>
                <a:sym typeface="Twentieth Century"/>
              </a:rPr>
              <a:t>Generar </a:t>
            </a:r>
            <a:r>
              <a:rPr lang="es-CO" sz="2000" b="1" kern="0" dirty="0">
                <a:solidFill>
                  <a:srgbClr val="E61E5E"/>
                </a:solidFill>
                <a:latin typeface="Tw Cen MT" panose="020B0602020104020603" pitchFamily="34" charset="77"/>
                <a:ea typeface="Twentieth Century"/>
                <a:cs typeface="Twentieth Century"/>
                <a:sym typeface="Twentieth Century"/>
              </a:rPr>
              <a:t>acciones  que incorporan los enfoques. </a:t>
            </a:r>
          </a:p>
          <a:p>
            <a:pPr marL="25400" algn="just" defTabSz="914400">
              <a:buClr>
                <a:srgbClr val="000000"/>
              </a:buClr>
              <a:buSzPts val="1600"/>
              <a:buFont typeface="Arial"/>
              <a:buNone/>
            </a:pPr>
            <a:r>
              <a:rPr lang="es-CO" sz="2000" b="1" kern="0" dirty="0">
                <a:solidFill>
                  <a:srgbClr val="E61E5E"/>
                </a:solidFill>
                <a:latin typeface="Tw Cen MT" panose="020B0602020104020603" pitchFamily="34" charset="77"/>
                <a:ea typeface="Twentieth Century"/>
                <a:cs typeface="Twentieth Century"/>
                <a:sym typeface="Twentieth Century"/>
              </a:rPr>
              <a:t>  -     </a:t>
            </a:r>
            <a:r>
              <a:rPr lang="es-CO" sz="2000" kern="0" dirty="0">
                <a:solidFill>
                  <a:srgbClr val="0D0D0D"/>
                </a:solidFill>
                <a:latin typeface="Tw Cen MT" panose="020B0602020104020603" pitchFamily="34" charset="77"/>
                <a:ea typeface="Twentieth Century"/>
                <a:cs typeface="Twentieth Century"/>
                <a:sym typeface="Twentieth Century"/>
              </a:rPr>
              <a:t>Posibilita el análisis de la información. </a:t>
            </a:r>
          </a:p>
          <a:p>
            <a:pPr marL="457200" indent="-342900" algn="just" defTabSz="914400">
              <a:lnSpc>
                <a:spcPct val="115000"/>
              </a:lnSpc>
              <a:buClr>
                <a:srgbClr val="0D0D0D"/>
              </a:buClr>
              <a:buSzPts val="1800"/>
              <a:buFont typeface="Twentieth Century"/>
              <a:buChar char="-"/>
            </a:pPr>
            <a:r>
              <a:rPr lang="es-CO" sz="2000" kern="0" dirty="0">
                <a:solidFill>
                  <a:srgbClr val="000000"/>
                </a:solidFill>
                <a:latin typeface="Tw Cen MT" panose="020B0602020104020603" pitchFamily="34" charset="77"/>
                <a:ea typeface="Twentieth Century"/>
                <a:cs typeface="Twentieth Century"/>
                <a:sym typeface="Twentieth Century"/>
              </a:rPr>
              <a:t>Promueven la restitución de derechos. </a:t>
            </a:r>
          </a:p>
          <a:p>
            <a:pPr marL="457200" indent="-342900" algn="just" defTabSz="914400">
              <a:lnSpc>
                <a:spcPct val="115000"/>
              </a:lnSpc>
              <a:buClr>
                <a:srgbClr val="0D0D0D"/>
              </a:buClr>
              <a:buSzPts val="1800"/>
              <a:buFont typeface="Twentieth Century"/>
              <a:buChar char="-"/>
            </a:pPr>
            <a:r>
              <a:rPr lang="es-CO" sz="2000" kern="0" dirty="0">
                <a:solidFill>
                  <a:srgbClr val="000000"/>
                </a:solidFill>
                <a:latin typeface="Tw Cen MT" panose="020B0602020104020603" pitchFamily="34" charset="77"/>
                <a:ea typeface="Twentieth Century"/>
                <a:cs typeface="Twentieth Century"/>
                <a:sym typeface="Twentieth Century"/>
              </a:rPr>
              <a:t>Contribuyen con  la participación ciudadana. </a:t>
            </a:r>
          </a:p>
          <a:p>
            <a:pPr marL="457200" indent="-342900" algn="just" defTabSz="914400">
              <a:lnSpc>
                <a:spcPct val="115000"/>
              </a:lnSpc>
              <a:buClr>
                <a:srgbClr val="0D0D0D"/>
              </a:buClr>
              <a:buSzPts val="1800"/>
              <a:buFont typeface="Twentieth Century"/>
              <a:buChar char="-"/>
            </a:pPr>
            <a:r>
              <a:rPr lang="es-CO" sz="2000" kern="0" dirty="0">
                <a:solidFill>
                  <a:srgbClr val="000000"/>
                </a:solidFill>
                <a:latin typeface="Tw Cen MT" panose="020B0602020104020603" pitchFamily="34" charset="77"/>
                <a:ea typeface="Twentieth Century"/>
                <a:cs typeface="Twentieth Century"/>
                <a:sym typeface="Twentieth Century"/>
              </a:rPr>
              <a:t>Facilita la toma de  decisiones para el cierre de las brechas sociales</a:t>
            </a:r>
            <a:r>
              <a:rPr lang="es-CO" sz="1200" kern="0" dirty="0">
                <a:solidFill>
                  <a:srgbClr val="00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.</a:t>
            </a:r>
          </a:p>
          <a:p>
            <a:pPr marL="311150" indent="-285750" algn="just" defTabSz="914400">
              <a:buClr>
                <a:srgbClr val="000000"/>
              </a:buClr>
              <a:buSzPts val="1600"/>
              <a:buFont typeface="Wingdings" pitchFamily="2" charset="2"/>
              <a:buChar char="ü"/>
            </a:pPr>
            <a:endParaRPr sz="1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indent="-184150" algn="just" defTabSz="914400">
              <a:buClr>
                <a:srgbClr val="000000"/>
              </a:buClr>
              <a:buFont typeface="Arial"/>
              <a:buNone/>
            </a:pPr>
            <a:endParaRPr sz="1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algn="just" defTabSz="914400">
              <a:buClr>
                <a:srgbClr val="000000"/>
              </a:buClr>
              <a:buFont typeface="Arial"/>
              <a:buNone/>
            </a:pPr>
            <a:endParaRPr sz="1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700" algn="just" defTabSz="914400">
              <a:spcBef>
                <a:spcPts val="100"/>
              </a:spcBef>
              <a:buClr>
                <a:srgbClr val="000000"/>
              </a:buClr>
              <a:buFont typeface="Arial"/>
              <a:buNone/>
            </a:pPr>
            <a:endParaRPr sz="1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284228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4"/>
          <p:cNvSpPr txBox="1"/>
          <p:nvPr/>
        </p:nvSpPr>
        <p:spPr>
          <a:xfrm>
            <a:off x="800100" y="1950393"/>
            <a:ext cx="7371450" cy="5119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24765" defTabSz="914400">
              <a:buClr>
                <a:srgbClr val="000000"/>
              </a:buClr>
              <a:buFont typeface="Arial"/>
              <a:buNone/>
            </a:pPr>
            <a:r>
              <a:rPr lang="es-MX" sz="2400" b="1" kern="0" dirty="0">
                <a:solidFill>
                  <a:srgbClr val="E61E5E"/>
                </a:solidFill>
                <a:latin typeface="Tw Cen MT" panose="020B0602020104020603" pitchFamily="34" charset="77"/>
                <a:ea typeface="Times New Roman"/>
                <a:cs typeface="Times New Roman"/>
                <a:sym typeface="Times New Roman"/>
              </a:rPr>
              <a:t>Secretaría Distrital de Planeación:</a:t>
            </a:r>
            <a:endParaRPr sz="2700" kern="0" dirty="0">
              <a:solidFill>
                <a:srgbClr val="000000"/>
              </a:solidFill>
              <a:latin typeface="Tw Cen MT" panose="020B0602020104020603" pitchFamily="34" charset="77"/>
              <a:ea typeface="Times New Roman"/>
              <a:cs typeface="Times New Roman"/>
              <a:sym typeface="Times New Roman"/>
            </a:endParaRPr>
          </a:p>
          <a:p>
            <a:pPr marL="24765" algn="just" defTabSz="914400">
              <a:spcBef>
                <a:spcPts val="2285"/>
              </a:spcBef>
              <a:buClr>
                <a:srgbClr val="000000"/>
              </a:buClr>
              <a:buFont typeface="Arial"/>
              <a:buNone/>
            </a:pPr>
            <a:r>
              <a:rPr lang="es-MX" sz="2400" kern="0" dirty="0">
                <a:solidFill>
                  <a:srgbClr val="000000"/>
                </a:solidFill>
                <a:latin typeface="Tw Cen MT" panose="020B0602020104020603" pitchFamily="34" charset="77"/>
                <a:ea typeface="Times New Roman"/>
                <a:cs typeface="Times New Roman"/>
                <a:sym typeface="Times New Roman"/>
              </a:rPr>
              <a:t>Dirección de Diversidad Sexual, Poblacionales y Géneros.</a:t>
            </a:r>
            <a:endParaRPr sz="2400" kern="0" dirty="0">
              <a:solidFill>
                <a:srgbClr val="000000"/>
              </a:solidFill>
              <a:latin typeface="Tw Cen MT" panose="020B0602020104020603" pitchFamily="34" charset="77"/>
              <a:ea typeface="Times New Roman"/>
              <a:cs typeface="Times New Roman"/>
              <a:sym typeface="Times New Roman"/>
            </a:endParaRPr>
          </a:p>
          <a:p>
            <a:pPr marL="311150" indent="-134620" algn="just" defTabSz="914400">
              <a:lnSpc>
                <a:spcPct val="104166"/>
              </a:lnSpc>
              <a:spcBef>
                <a:spcPts val="1345"/>
              </a:spcBef>
              <a:buClr>
                <a:srgbClr val="000000"/>
              </a:buClr>
              <a:buSzPts val="2400"/>
              <a:buFont typeface="Roboto"/>
              <a:buNone/>
            </a:pPr>
            <a:endParaRPr sz="2400" kern="0" dirty="0">
              <a:solidFill>
                <a:srgbClr val="000000"/>
              </a:solidFill>
              <a:latin typeface="Tw Cen MT" panose="020B0602020104020603" pitchFamily="34" charset="77"/>
              <a:ea typeface="Times New Roman"/>
              <a:cs typeface="Times New Roman"/>
              <a:sym typeface="Times New Roman"/>
            </a:endParaRPr>
          </a:p>
          <a:p>
            <a:pPr marL="311150" indent="-287020" algn="just" defTabSz="914400">
              <a:lnSpc>
                <a:spcPct val="104166"/>
              </a:lnSpc>
              <a:spcBef>
                <a:spcPts val="1345"/>
              </a:spcBef>
              <a:buClr>
                <a:srgbClr val="000000"/>
              </a:buClr>
              <a:buSzPts val="2400"/>
              <a:buFont typeface="Roboto"/>
              <a:buChar char="•"/>
            </a:pPr>
            <a:r>
              <a:rPr lang="es-MX" sz="2400" kern="0" dirty="0">
                <a:solidFill>
                  <a:srgbClr val="000000"/>
                </a:solidFill>
                <a:latin typeface="Tw Cen MT" panose="020B0602020104020603" pitchFamily="34" charset="77"/>
                <a:ea typeface="Times New Roman"/>
                <a:cs typeface="Times New Roman"/>
                <a:sym typeface="Times New Roman"/>
              </a:rPr>
              <a:t>Laura Tovar  </a:t>
            </a:r>
            <a:r>
              <a:rPr lang="es-MX" sz="2400" u="sng" kern="0" dirty="0">
                <a:solidFill>
                  <a:srgbClr val="000000"/>
                </a:solidFill>
                <a:latin typeface="Tw Cen MT" panose="020B0602020104020603" pitchFamily="34" charset="77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lgarzont@sdp.gov.co</a:t>
            </a:r>
            <a:endParaRPr sz="2400" kern="0" dirty="0">
              <a:solidFill>
                <a:srgbClr val="000000"/>
              </a:solidFill>
              <a:latin typeface="Tw Cen MT" panose="020B0602020104020603" pitchFamily="34" charset="77"/>
              <a:ea typeface="Times New Roman"/>
              <a:cs typeface="Times New Roman"/>
              <a:sym typeface="Times New Roman"/>
            </a:endParaRPr>
          </a:p>
          <a:p>
            <a:pPr marL="311150" indent="-287020" algn="just" defTabSz="914400">
              <a:lnSpc>
                <a:spcPct val="104166"/>
              </a:lnSpc>
              <a:spcBef>
                <a:spcPts val="1345"/>
              </a:spcBef>
              <a:buClr>
                <a:srgbClr val="000000"/>
              </a:buClr>
              <a:buSzPts val="2400"/>
              <a:buFont typeface="Roboto"/>
              <a:buChar char="•"/>
            </a:pPr>
            <a:r>
              <a:rPr lang="es-MX" sz="2400" b="1" kern="0" dirty="0">
                <a:solidFill>
                  <a:srgbClr val="000000"/>
                </a:solidFill>
                <a:latin typeface="Tw Cen MT" panose="020B0602020104020603" pitchFamily="34" charset="77"/>
                <a:ea typeface="Times New Roman"/>
                <a:cs typeface="Times New Roman"/>
                <a:sym typeface="Times New Roman"/>
              </a:rPr>
              <a:t>Luz Dary Pedraza Barreto </a:t>
            </a:r>
            <a:r>
              <a:rPr lang="es-MX" sz="2400" u="sng" kern="0" dirty="0">
                <a:solidFill>
                  <a:srgbClr val="000000"/>
                </a:solidFill>
                <a:latin typeface="Tw Cen MT" panose="020B0602020104020603" pitchFamily="34" charset="77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luzdarypedrazasdp@gmail.com</a:t>
            </a:r>
            <a:endParaRPr sz="2400" kern="0" dirty="0">
              <a:solidFill>
                <a:srgbClr val="000000"/>
              </a:solidFill>
              <a:latin typeface="Tw Cen MT" panose="020B0602020104020603" pitchFamily="34" charset="77"/>
              <a:ea typeface="Times New Roman"/>
              <a:cs typeface="Times New Roman"/>
              <a:sym typeface="Times New Roman"/>
            </a:endParaRPr>
          </a:p>
          <a:p>
            <a:pPr marL="311150" indent="-287020" algn="just" defTabSz="914400">
              <a:lnSpc>
                <a:spcPct val="104166"/>
              </a:lnSpc>
              <a:spcBef>
                <a:spcPts val="1345"/>
              </a:spcBef>
              <a:buClr>
                <a:srgbClr val="000000"/>
              </a:buClr>
              <a:buSzPts val="2400"/>
              <a:buFont typeface="Times New Roman"/>
              <a:buChar char="•"/>
            </a:pPr>
            <a:r>
              <a:rPr lang="es-MX" sz="2400" kern="0" dirty="0">
                <a:solidFill>
                  <a:srgbClr val="000000"/>
                </a:solidFill>
                <a:latin typeface="Tw Cen MT" panose="020B0602020104020603" pitchFamily="34" charset="77"/>
                <a:ea typeface="Times New Roman"/>
                <a:cs typeface="Times New Roman"/>
                <a:sym typeface="Times New Roman"/>
              </a:rPr>
              <a:t>Paula Diago </a:t>
            </a:r>
            <a:r>
              <a:rPr lang="es-MX" sz="2400" u="sng" kern="0" dirty="0">
                <a:solidFill>
                  <a:srgbClr val="0000FF"/>
                </a:solidFill>
                <a:latin typeface="Tw Cen MT" panose="020B0602020104020603" pitchFamily="34" charset="77"/>
                <a:ea typeface="Times New Roman"/>
                <a:cs typeface="Times New Roman"/>
                <a:sym typeface="Times New Roman"/>
                <a:hlinkClick r:id="rId5"/>
              </a:rPr>
              <a:t>paula.rodriguezdiagosdp@gmail.com</a:t>
            </a:r>
            <a:endParaRPr sz="2400" kern="0" dirty="0">
              <a:solidFill>
                <a:srgbClr val="000000"/>
              </a:solidFill>
              <a:latin typeface="Tw Cen MT" panose="020B0602020104020603" pitchFamily="34" charset="77"/>
              <a:ea typeface="Times New Roman"/>
              <a:cs typeface="Times New Roman"/>
              <a:sym typeface="Times New Roman"/>
            </a:endParaRPr>
          </a:p>
          <a:p>
            <a:pPr marL="311150" indent="-287020" algn="just" defTabSz="914400">
              <a:lnSpc>
                <a:spcPct val="104166"/>
              </a:lnSpc>
              <a:spcBef>
                <a:spcPts val="1345"/>
              </a:spcBef>
              <a:buClr>
                <a:srgbClr val="000000"/>
              </a:buClr>
              <a:buSzPts val="2400"/>
              <a:buFont typeface="Times New Roman"/>
              <a:buChar char="•"/>
            </a:pPr>
            <a:endParaRPr sz="24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11150" indent="-134620" algn="just" defTabSz="914400">
              <a:lnSpc>
                <a:spcPct val="104166"/>
              </a:lnSpc>
              <a:spcBef>
                <a:spcPts val="1345"/>
              </a:spcBef>
              <a:buClr>
                <a:srgbClr val="000000"/>
              </a:buClr>
              <a:buSzPts val="2400"/>
              <a:buFont typeface="Roboto"/>
              <a:buNone/>
            </a:pPr>
            <a:endParaRPr sz="2400" kern="0" dirty="0">
              <a:solidFill>
                <a:srgbClr val="E61E5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700" algn="just" defTabSz="914400">
              <a:lnSpc>
                <a:spcPct val="103958"/>
              </a:lnSpc>
              <a:spcBef>
                <a:spcPts val="5"/>
              </a:spcBef>
              <a:buClr>
                <a:srgbClr val="000000"/>
              </a:buClr>
              <a:buFont typeface="Arial"/>
              <a:buNone/>
            </a:pPr>
            <a:endParaRPr sz="24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4" name="Google Shape;284;p24"/>
          <p:cNvSpPr txBox="1">
            <a:spLocks noGrp="1"/>
          </p:cNvSpPr>
          <p:nvPr>
            <p:ph type="title"/>
          </p:nvPr>
        </p:nvSpPr>
        <p:spPr>
          <a:xfrm>
            <a:off x="2971803" y="950976"/>
            <a:ext cx="5453863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200" dirty="0">
                <a:latin typeface="Tw Cen MT" panose="020B0602020104020603" pitchFamily="34" charset="77"/>
              </a:rPr>
              <a:t>DATOS DE CONTACTO</a:t>
            </a:r>
            <a:endParaRPr sz="3200" dirty="0">
              <a:latin typeface="Tw Cen MT" panose="020B06020201040206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344054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23" descr="El sorprendente poder de las preguntas | Grandes Pyme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5851" y="1447800"/>
            <a:ext cx="6172200" cy="38134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39544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" y="5"/>
            <a:ext cx="9143999" cy="68579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88109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" y="0"/>
            <a:ext cx="9143999" cy="6857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39430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164771" y="1034143"/>
            <a:ext cx="7119258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CO" sz="2800" dirty="0">
                <a:solidFill>
                  <a:schemeClr val="accent4">
                    <a:lumMod val="75000"/>
                  </a:schemeClr>
                </a:solidFill>
              </a:rPr>
              <a:t>¿Cuál será el énfasis poblacional – diferencial en el que centrará su gestión en la localidad</a:t>
            </a:r>
            <a:r>
              <a:rPr lang="es-CO" sz="2800" dirty="0" smtClean="0">
                <a:solidFill>
                  <a:schemeClr val="accent4">
                    <a:lumMod val="75000"/>
                  </a:schemeClr>
                </a:solidFill>
              </a:rPr>
              <a:t>?</a:t>
            </a:r>
          </a:p>
          <a:p>
            <a:pPr lvl="0" algn="just"/>
            <a:endParaRPr lang="es-CO" sz="2800" dirty="0">
              <a:solidFill>
                <a:schemeClr val="accent4">
                  <a:lumMod val="75000"/>
                </a:schemeClr>
              </a:solidFill>
            </a:endParaRPr>
          </a:p>
          <a:p>
            <a:pPr lvl="0" algn="just"/>
            <a:endParaRPr lang="es-CO" sz="2800" dirty="0">
              <a:solidFill>
                <a:schemeClr val="accent4">
                  <a:lumMod val="75000"/>
                </a:schemeClr>
              </a:solidFill>
            </a:endParaRPr>
          </a:p>
          <a:p>
            <a:pPr lvl="0" algn="just"/>
            <a:r>
              <a:rPr lang="es-CO" sz="2800" dirty="0">
                <a:solidFill>
                  <a:schemeClr val="accent4">
                    <a:lumMod val="75000"/>
                  </a:schemeClr>
                </a:solidFill>
              </a:rPr>
              <a:t>De los retos estratégicos planteados en los documentos de política pública previamente enviados. ¿Cuáles tomará en consideración en la implementación del plan de desarrollo local?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396214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CBA7218-2197-6C72-BB1C-97B716683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70" y="503238"/>
            <a:ext cx="8907780" cy="1143000"/>
          </a:xfrm>
        </p:spPr>
        <p:txBody>
          <a:bodyPr>
            <a:normAutofit fontScale="90000"/>
          </a:bodyPr>
          <a:lstStyle/>
          <a:p>
            <a:r>
              <a:rPr lang="es-CO" b="1">
                <a:solidFill>
                  <a:schemeClr val="accent6">
                    <a:lumMod val="75000"/>
                  </a:schemeClr>
                </a:solidFill>
              </a:rPr>
              <a:t>Ecosistema Distrital de Políticas Públicas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8BC365CF-C530-FAC4-1EA5-197CEC04B661}"/>
              </a:ext>
            </a:extLst>
          </p:cNvPr>
          <p:cNvSpPr txBox="1"/>
          <p:nvPr/>
        </p:nvSpPr>
        <p:spPr>
          <a:xfrm>
            <a:off x="746760" y="1646238"/>
            <a:ext cx="808863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0" i="0">
                <a:solidFill>
                  <a:srgbClr val="616161"/>
                </a:solidFill>
                <a:effectLst/>
                <a:highlight>
                  <a:srgbClr val="FFFFFF"/>
                </a:highlight>
                <a:latin typeface="OpenSans-Regular"/>
              </a:rPr>
              <a:t>Conjunto de políticas públicas distritales adoptadas mediante Documento CONPES D.C., que siguen los lineamientos metodológicos establecidos en la Guía para la Formulación e Implementación de las Políticas Públicas del Distrito Capital y el procedimiento fijado por la instancia de coordinación CONPES D.C.</a:t>
            </a:r>
            <a:endParaRPr lang="es-CO" sz="3200"/>
          </a:p>
        </p:txBody>
      </p:sp>
    </p:spTree>
    <p:extLst>
      <p:ext uri="{BB962C8B-B14F-4D97-AF65-F5344CB8AC3E}">
        <p14:creationId xmlns:p14="http://schemas.microsoft.com/office/powerpoint/2010/main" val="1524818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3140;p129"/>
          <p:cNvSpPr txBox="1"/>
          <p:nvPr/>
        </p:nvSpPr>
        <p:spPr>
          <a:xfrm>
            <a:off x="470263" y="969549"/>
            <a:ext cx="8415746" cy="300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 defTabSz="685800">
              <a:buClr>
                <a:srgbClr val="FFFFFF"/>
              </a:buClr>
              <a:buSzPts val="2800"/>
              <a:defRPr/>
            </a:pPr>
            <a:r>
              <a:rPr lang="es-CO" sz="1500" b="1" ker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Políticas adoptadas posteriormente al Decreto 668 de 2017</a:t>
            </a:r>
            <a:endParaRPr sz="15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aphicFrame>
        <p:nvGraphicFramePr>
          <p:cNvPr id="29" name="Google Shape;3143;p129"/>
          <p:cNvGraphicFramePr/>
          <p:nvPr/>
        </p:nvGraphicFramePr>
        <p:xfrm>
          <a:off x="470263" y="1335751"/>
          <a:ext cx="8265190" cy="281948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82651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7432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s-CO" sz="1400" b="1" u="none" strike="noStrike" cap="none" baseline="0">
                          <a:solidFill>
                            <a:srgbClr val="0070C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Documento </a:t>
                      </a:r>
                      <a:r>
                        <a:rPr lang="es-CO" sz="1400" b="1" u="none" strike="noStrike" cap="none">
                          <a:solidFill>
                            <a:srgbClr val="0070C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CONPES D.C.</a:t>
                      </a:r>
                      <a:endParaRPr lang="es-CO" sz="1400" b="0" u="none" strike="noStrike" cap="none">
                        <a:solidFill>
                          <a:srgbClr val="0070C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88" marR="68588" marT="34294" marB="3429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6" name="CuadroTexto 15"/>
          <p:cNvSpPr txBox="1"/>
          <p:nvPr/>
        </p:nvSpPr>
        <p:spPr>
          <a:xfrm>
            <a:off x="952658" y="1555932"/>
            <a:ext cx="2683973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50">
                <a:latin typeface="Century Gothic" panose="020B0502020202020204" pitchFamily="34" charset="0"/>
              </a:rPr>
              <a:t>Transparencia</a:t>
            </a:r>
          </a:p>
          <a:p>
            <a:r>
              <a:rPr lang="es-ES" sz="1350">
                <a:latin typeface="Century Gothic" panose="020B0502020202020204" pitchFamily="34" charset="0"/>
              </a:rPr>
              <a:t>Economía cultural</a:t>
            </a:r>
          </a:p>
          <a:p>
            <a:r>
              <a:rPr lang="es-ES" sz="1350">
                <a:latin typeface="Century Gothic" panose="020B0502020202020204" pitchFamily="34" charset="0"/>
              </a:rPr>
              <a:t>Ciencia y tecnología</a:t>
            </a:r>
          </a:p>
          <a:p>
            <a:r>
              <a:rPr lang="es-ES" sz="1350">
                <a:latin typeface="Century Gothic" panose="020B0502020202020204" pitchFamily="34" charset="0"/>
              </a:rPr>
              <a:t>Derechos Humanos</a:t>
            </a:r>
          </a:p>
          <a:p>
            <a:r>
              <a:rPr lang="es-ES" sz="1350">
                <a:latin typeface="Century Gothic" panose="020B0502020202020204" pitchFamily="34" charset="0"/>
              </a:rPr>
              <a:t>Espacio público</a:t>
            </a:r>
          </a:p>
          <a:p>
            <a:r>
              <a:rPr lang="es-ES" sz="1350">
                <a:latin typeface="Century Gothic" panose="020B0502020202020204" pitchFamily="34" charset="0"/>
              </a:rPr>
              <a:t>Talento humano</a:t>
            </a:r>
          </a:p>
          <a:p>
            <a:r>
              <a:rPr lang="es-ES" sz="1350">
                <a:latin typeface="Century Gothic" panose="020B0502020202020204" pitchFamily="34" charset="0"/>
              </a:rPr>
              <a:t>Juventud</a:t>
            </a:r>
          </a:p>
          <a:p>
            <a:r>
              <a:rPr lang="es-ES" sz="1350">
                <a:latin typeface="Century Gothic" panose="020B0502020202020204" pitchFamily="34" charset="0"/>
              </a:rPr>
              <a:t>Seguridad alimentaria</a:t>
            </a:r>
          </a:p>
          <a:p>
            <a:r>
              <a:rPr lang="es-ES" sz="1350">
                <a:latin typeface="Century Gothic" panose="020B0502020202020204" pitchFamily="34" charset="0"/>
              </a:rPr>
              <a:t>Cultura Ciudadana</a:t>
            </a:r>
          </a:p>
          <a:p>
            <a:r>
              <a:rPr lang="es-ES" sz="1350">
                <a:latin typeface="Century Gothic" panose="020B0502020202020204" pitchFamily="34" charset="0"/>
              </a:rPr>
              <a:t>Actividades sexuales</a:t>
            </a:r>
          </a:p>
          <a:p>
            <a:r>
              <a:rPr lang="es-ES" sz="1350">
                <a:latin typeface="Century Gothic" panose="020B0502020202020204" pitchFamily="34" charset="0"/>
              </a:rPr>
              <a:t>Culto</a:t>
            </a:r>
          </a:p>
          <a:p>
            <a:r>
              <a:rPr lang="es-ES" sz="1350">
                <a:latin typeface="Century Gothic" panose="020B0502020202020204" pitchFamily="34" charset="0"/>
              </a:rPr>
              <a:t>Mujeres</a:t>
            </a:r>
          </a:p>
          <a:p>
            <a:endParaRPr lang="es-CO" sz="1350">
              <a:latin typeface="Century Gothic" panose="020B0502020202020204" pitchFamily="34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952658" y="4013893"/>
            <a:ext cx="25027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50">
                <a:latin typeface="Century Gothic" panose="020B0502020202020204" pitchFamily="34" charset="0"/>
              </a:rPr>
              <a:t>Bicicleta</a:t>
            </a:r>
          </a:p>
          <a:p>
            <a:r>
              <a:rPr lang="es-ES" sz="1350">
                <a:latin typeface="Century Gothic" panose="020B0502020202020204" pitchFamily="34" charset="0"/>
              </a:rPr>
              <a:t>Educación</a:t>
            </a:r>
          </a:p>
          <a:p>
            <a:r>
              <a:rPr lang="es-ES" sz="1350">
                <a:latin typeface="Century Gothic" panose="020B0502020202020204" pitchFamily="34" charset="0"/>
              </a:rPr>
              <a:t>Turismo</a:t>
            </a:r>
          </a:p>
          <a:p>
            <a:r>
              <a:rPr lang="es-ES" sz="1350">
                <a:latin typeface="Century Gothic" panose="020B0502020202020204" pitchFamily="34" charset="0"/>
              </a:rPr>
              <a:t>Infancia</a:t>
            </a:r>
          </a:p>
          <a:p>
            <a:r>
              <a:rPr lang="es-ES" sz="1350">
                <a:latin typeface="Century Gothic" panose="020B0502020202020204" pitchFamily="34" charset="0"/>
              </a:rPr>
              <a:t>Pobreza</a:t>
            </a:r>
          </a:p>
          <a:p>
            <a:r>
              <a:rPr lang="es-ES" sz="1350">
                <a:latin typeface="Century Gothic" panose="020B0502020202020204" pitchFamily="34" charset="0"/>
              </a:rPr>
              <a:t>Territorio inteligente</a:t>
            </a:r>
          </a:p>
          <a:p>
            <a:r>
              <a:rPr lang="es-ES" sz="1350">
                <a:latin typeface="Century Gothic" panose="020B0502020202020204" pitchFamily="34" charset="0"/>
              </a:rPr>
              <a:t>Movilidad</a:t>
            </a:r>
          </a:p>
          <a:p>
            <a:r>
              <a:rPr lang="es-ES" sz="1350">
                <a:latin typeface="Century Gothic" panose="020B0502020202020204" pitchFamily="34" charset="0"/>
              </a:rPr>
              <a:t>Acción Climática</a:t>
            </a:r>
            <a:endParaRPr lang="es-CO" sz="1350">
              <a:latin typeface="Century Gothic" panose="020B0502020202020204" pitchFamily="34" charset="0"/>
            </a:endParaRPr>
          </a:p>
        </p:txBody>
      </p:sp>
      <p:sp>
        <p:nvSpPr>
          <p:cNvPr id="30" name="Conector 29">
            <a:hlinkClick r:id="" action="ppaction://noaction"/>
          </p:cNvPr>
          <p:cNvSpPr/>
          <p:nvPr/>
        </p:nvSpPr>
        <p:spPr>
          <a:xfrm>
            <a:off x="845429" y="1700110"/>
            <a:ext cx="50283" cy="54661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31" name="Conector 30">
            <a:hlinkClick r:id="" action="ppaction://noaction"/>
          </p:cNvPr>
          <p:cNvSpPr/>
          <p:nvPr/>
        </p:nvSpPr>
        <p:spPr>
          <a:xfrm>
            <a:off x="841354" y="1906116"/>
            <a:ext cx="50283" cy="54661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32" name="Conector 31">
            <a:hlinkClick r:id="" action="ppaction://noaction"/>
          </p:cNvPr>
          <p:cNvSpPr/>
          <p:nvPr/>
        </p:nvSpPr>
        <p:spPr>
          <a:xfrm>
            <a:off x="841354" y="2112122"/>
            <a:ext cx="50283" cy="54661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33" name="Conector 32">
            <a:hlinkClick r:id="" action="ppaction://noaction"/>
          </p:cNvPr>
          <p:cNvSpPr/>
          <p:nvPr/>
        </p:nvSpPr>
        <p:spPr>
          <a:xfrm>
            <a:off x="844547" y="2318129"/>
            <a:ext cx="50283" cy="54661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34" name="Conector 33">
            <a:hlinkClick r:id="" action="ppaction://noaction"/>
          </p:cNvPr>
          <p:cNvSpPr/>
          <p:nvPr/>
        </p:nvSpPr>
        <p:spPr>
          <a:xfrm>
            <a:off x="841354" y="2524135"/>
            <a:ext cx="50283" cy="54661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35" name="Conector 34">
            <a:hlinkClick r:id="" action="ppaction://noaction"/>
          </p:cNvPr>
          <p:cNvSpPr/>
          <p:nvPr/>
        </p:nvSpPr>
        <p:spPr>
          <a:xfrm>
            <a:off x="817591" y="4149557"/>
            <a:ext cx="50283" cy="54661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36" name="Conector 35">
            <a:hlinkClick r:id="" action="ppaction://noaction"/>
          </p:cNvPr>
          <p:cNvSpPr/>
          <p:nvPr/>
        </p:nvSpPr>
        <p:spPr>
          <a:xfrm>
            <a:off x="817591" y="4355564"/>
            <a:ext cx="50283" cy="54661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37" name="Conector 36">
            <a:hlinkClick r:id="" action="ppaction://noaction"/>
          </p:cNvPr>
          <p:cNvSpPr/>
          <p:nvPr/>
        </p:nvSpPr>
        <p:spPr>
          <a:xfrm>
            <a:off x="817591" y="4553096"/>
            <a:ext cx="50283" cy="54661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38" name="Conector 37">
            <a:hlinkClick r:id="" action="ppaction://noaction"/>
          </p:cNvPr>
          <p:cNvSpPr/>
          <p:nvPr/>
        </p:nvSpPr>
        <p:spPr>
          <a:xfrm>
            <a:off x="812810" y="4782055"/>
            <a:ext cx="50283" cy="54661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39" name="Conector 38">
            <a:hlinkClick r:id="" action="ppaction://noaction"/>
          </p:cNvPr>
          <p:cNvSpPr/>
          <p:nvPr/>
        </p:nvSpPr>
        <p:spPr>
          <a:xfrm>
            <a:off x="812810" y="4973582"/>
            <a:ext cx="50283" cy="54661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40" name="Conector 39">
            <a:hlinkClick r:id="" action="ppaction://noaction"/>
          </p:cNvPr>
          <p:cNvSpPr/>
          <p:nvPr/>
        </p:nvSpPr>
        <p:spPr>
          <a:xfrm>
            <a:off x="841354" y="2730141"/>
            <a:ext cx="50283" cy="54661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41" name="Conector 40">
            <a:hlinkClick r:id="" action="ppaction://noaction"/>
          </p:cNvPr>
          <p:cNvSpPr/>
          <p:nvPr/>
        </p:nvSpPr>
        <p:spPr>
          <a:xfrm>
            <a:off x="840560" y="2934788"/>
            <a:ext cx="50283" cy="54661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42" name="Conector 41">
            <a:hlinkClick r:id="" action="ppaction://noaction"/>
          </p:cNvPr>
          <p:cNvSpPr/>
          <p:nvPr/>
        </p:nvSpPr>
        <p:spPr>
          <a:xfrm>
            <a:off x="840560" y="3126395"/>
            <a:ext cx="50283" cy="54661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43" name="Conector 42">
            <a:hlinkClick r:id="" action="ppaction://noaction"/>
          </p:cNvPr>
          <p:cNvSpPr/>
          <p:nvPr/>
        </p:nvSpPr>
        <p:spPr>
          <a:xfrm>
            <a:off x="804668" y="5195685"/>
            <a:ext cx="50283" cy="54661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44" name="Conector 43">
            <a:hlinkClick r:id="" action="ppaction://noaction"/>
          </p:cNvPr>
          <p:cNvSpPr/>
          <p:nvPr/>
        </p:nvSpPr>
        <p:spPr>
          <a:xfrm>
            <a:off x="812810" y="5390457"/>
            <a:ext cx="50283" cy="54661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45" name="Conector 44">
            <a:hlinkClick r:id="" action="ppaction://noaction"/>
          </p:cNvPr>
          <p:cNvSpPr/>
          <p:nvPr/>
        </p:nvSpPr>
        <p:spPr>
          <a:xfrm>
            <a:off x="845429" y="3332401"/>
            <a:ext cx="50283" cy="54661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46" name="Conector 45">
            <a:hlinkClick r:id="" action="ppaction://noaction"/>
          </p:cNvPr>
          <p:cNvSpPr/>
          <p:nvPr/>
        </p:nvSpPr>
        <p:spPr>
          <a:xfrm>
            <a:off x="840560" y="3537047"/>
            <a:ext cx="50283" cy="54661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47" name="Conector 46">
            <a:hlinkClick r:id="" action="ppaction://noaction"/>
          </p:cNvPr>
          <p:cNvSpPr/>
          <p:nvPr/>
        </p:nvSpPr>
        <p:spPr>
          <a:xfrm>
            <a:off x="829856" y="3741693"/>
            <a:ext cx="50283" cy="54661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48" name="Conector 47">
            <a:hlinkClick r:id="" action="ppaction://noaction"/>
          </p:cNvPr>
          <p:cNvSpPr/>
          <p:nvPr/>
        </p:nvSpPr>
        <p:spPr>
          <a:xfrm>
            <a:off x="832475" y="3940949"/>
            <a:ext cx="50283" cy="54661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3" name="CuadroTexto 2"/>
          <p:cNvSpPr txBox="1"/>
          <p:nvPr/>
        </p:nvSpPr>
        <p:spPr>
          <a:xfrm>
            <a:off x="5099607" y="5649788"/>
            <a:ext cx="13226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>
                <a:latin typeface="Century Gothic" panose="020B0502020202020204" pitchFamily="34" charset="0"/>
              </a:rPr>
              <a:t>41 Políticas</a:t>
            </a:r>
            <a:endParaRPr lang="es-CO" sz="1500" b="1">
              <a:latin typeface="Century Gothic" panose="020B0502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1B43B11E-FFA4-EC11-7629-28DE489DCCEC}"/>
              </a:ext>
            </a:extLst>
          </p:cNvPr>
          <p:cNvSpPr txBox="1"/>
          <p:nvPr/>
        </p:nvSpPr>
        <p:spPr>
          <a:xfrm>
            <a:off x="6232700" y="1675554"/>
            <a:ext cx="250275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50">
                <a:latin typeface="Century Gothic" panose="020B0502020202020204" pitchFamily="34" charset="0"/>
              </a:rPr>
              <a:t>Servicio a la ciudadanía</a:t>
            </a:r>
          </a:p>
          <a:p>
            <a:r>
              <a:rPr lang="es-ES" sz="1350">
                <a:latin typeface="Century Gothic" panose="020B0502020202020204" pitchFamily="34" charset="0"/>
              </a:rPr>
              <a:t>Educación Ambiental</a:t>
            </a:r>
          </a:p>
          <a:p>
            <a:r>
              <a:rPr lang="es-ES" sz="1350">
                <a:latin typeface="Century Gothic" panose="020B0502020202020204" pitchFamily="34" charset="0"/>
              </a:rPr>
              <a:t>LGBTI</a:t>
            </a:r>
          </a:p>
          <a:p>
            <a:r>
              <a:rPr lang="es-ES" sz="1350">
                <a:latin typeface="Century Gothic" panose="020B0502020202020204" pitchFamily="34" charset="0"/>
              </a:rPr>
              <a:t>Protección Animal</a:t>
            </a:r>
          </a:p>
          <a:p>
            <a:r>
              <a:rPr lang="es-ES" sz="1350">
                <a:latin typeface="Century Gothic" panose="020B0502020202020204" pitchFamily="34" charset="0"/>
              </a:rPr>
              <a:t>Familias</a:t>
            </a:r>
          </a:p>
          <a:p>
            <a:r>
              <a:rPr lang="es-ES" sz="1350">
                <a:latin typeface="Century Gothic" panose="020B0502020202020204" pitchFamily="34" charset="0"/>
              </a:rPr>
              <a:t>Vejez</a:t>
            </a:r>
          </a:p>
          <a:p>
            <a:r>
              <a:rPr lang="es-ES" sz="1350">
                <a:latin typeface="Century Gothic" panose="020B0502020202020204" pitchFamily="34" charset="0"/>
              </a:rPr>
              <a:t>Habitabilidad en calle</a:t>
            </a:r>
          </a:p>
          <a:p>
            <a:r>
              <a:rPr lang="es-ES" sz="1350">
                <a:latin typeface="Century Gothic" panose="020B0502020202020204" pitchFamily="34" charset="0"/>
              </a:rPr>
              <a:t>Adultez</a:t>
            </a:r>
          </a:p>
          <a:p>
            <a:r>
              <a:rPr lang="es-ES" sz="1350">
                <a:latin typeface="Century Gothic" panose="020B0502020202020204" pitchFamily="34" charset="0"/>
              </a:rPr>
              <a:t>Biodiversidad</a:t>
            </a:r>
          </a:p>
          <a:p>
            <a:r>
              <a:rPr lang="es-ES" sz="1350">
                <a:latin typeface="Century Gothic" panose="020B0502020202020204" pitchFamily="34" charset="0"/>
              </a:rPr>
              <a:t>Deporte (DRAFE)</a:t>
            </a:r>
          </a:p>
          <a:p>
            <a:r>
              <a:rPr lang="es-ES" sz="1350">
                <a:latin typeface="Century Gothic" panose="020B0502020202020204" pitchFamily="34" charset="0"/>
              </a:rPr>
              <a:t>Productividad</a:t>
            </a:r>
          </a:p>
          <a:p>
            <a:r>
              <a:rPr lang="es-ES" sz="1350">
                <a:latin typeface="Century Gothic" panose="020B0502020202020204" pitchFamily="34" charset="0"/>
              </a:rPr>
              <a:t>Trabajo decente y digno</a:t>
            </a:r>
            <a:endParaRPr lang="es-CO" sz="1350">
              <a:latin typeface="Century Gothic" panose="020B0502020202020204" pitchFamily="34" charset="0"/>
            </a:endParaRPr>
          </a:p>
        </p:txBody>
      </p:sp>
      <p:sp>
        <p:nvSpPr>
          <p:cNvPr id="4" name="Conector 3">
            <a:hlinkClick r:id="rId3" action="ppaction://hlinksldjump"/>
            <a:extLst>
              <a:ext uri="{FF2B5EF4-FFF2-40B4-BE49-F238E27FC236}">
                <a16:creationId xmlns:a16="http://schemas.microsoft.com/office/drawing/2014/main" xmlns="" id="{A07DE75B-F8AE-3FF1-A0FC-D73522E9E6B0}"/>
              </a:ext>
            </a:extLst>
          </p:cNvPr>
          <p:cNvSpPr/>
          <p:nvPr/>
        </p:nvSpPr>
        <p:spPr>
          <a:xfrm>
            <a:off x="6157694" y="1976394"/>
            <a:ext cx="50283" cy="54661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5" name="Conector 31">
            <a:hlinkClick r:id="rId4" action="ppaction://hlinksldjump"/>
            <a:extLst>
              <a:ext uri="{FF2B5EF4-FFF2-40B4-BE49-F238E27FC236}">
                <a16:creationId xmlns:a16="http://schemas.microsoft.com/office/drawing/2014/main" xmlns="" id="{98876F98-638A-9467-5D06-161465F313AE}"/>
              </a:ext>
            </a:extLst>
          </p:cNvPr>
          <p:cNvSpPr/>
          <p:nvPr/>
        </p:nvSpPr>
        <p:spPr>
          <a:xfrm>
            <a:off x="6152840" y="2190875"/>
            <a:ext cx="50283" cy="54661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6" name="Conector 32">
            <a:hlinkClick r:id="rId3" action="ppaction://hlinksldjump"/>
            <a:extLst>
              <a:ext uri="{FF2B5EF4-FFF2-40B4-BE49-F238E27FC236}">
                <a16:creationId xmlns:a16="http://schemas.microsoft.com/office/drawing/2014/main" xmlns="" id="{025CB24D-8E12-869E-BE2D-92479C320490}"/>
              </a:ext>
            </a:extLst>
          </p:cNvPr>
          <p:cNvSpPr/>
          <p:nvPr/>
        </p:nvSpPr>
        <p:spPr>
          <a:xfrm>
            <a:off x="6152840" y="2386182"/>
            <a:ext cx="50283" cy="54661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7" name="Conector 33">
            <a:hlinkClick r:id="rId5" action="ppaction://hlinksldjump"/>
            <a:extLst>
              <a:ext uri="{FF2B5EF4-FFF2-40B4-BE49-F238E27FC236}">
                <a16:creationId xmlns:a16="http://schemas.microsoft.com/office/drawing/2014/main" xmlns="" id="{D2F8F70B-F1A5-8F94-F7B0-950C3E172522}"/>
              </a:ext>
            </a:extLst>
          </p:cNvPr>
          <p:cNvSpPr/>
          <p:nvPr/>
        </p:nvSpPr>
        <p:spPr>
          <a:xfrm>
            <a:off x="6157694" y="2592494"/>
            <a:ext cx="50283" cy="54661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8" name="Conector 34">
            <a:hlinkClick r:id="rId4" action="ppaction://hlinksldjump"/>
            <a:extLst>
              <a:ext uri="{FF2B5EF4-FFF2-40B4-BE49-F238E27FC236}">
                <a16:creationId xmlns:a16="http://schemas.microsoft.com/office/drawing/2014/main" xmlns="" id="{2CB82638-176A-9BD3-85CD-DECDD4CD2711}"/>
              </a:ext>
            </a:extLst>
          </p:cNvPr>
          <p:cNvSpPr/>
          <p:nvPr/>
        </p:nvSpPr>
        <p:spPr>
          <a:xfrm>
            <a:off x="6152840" y="2815140"/>
            <a:ext cx="50283" cy="54661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9" name="Conector 35">
            <a:hlinkClick r:id="rId6" action="ppaction://hlinksldjump"/>
            <a:extLst>
              <a:ext uri="{FF2B5EF4-FFF2-40B4-BE49-F238E27FC236}">
                <a16:creationId xmlns:a16="http://schemas.microsoft.com/office/drawing/2014/main" xmlns="" id="{962D1616-8F71-AA26-B57E-ABE124427D21}"/>
              </a:ext>
            </a:extLst>
          </p:cNvPr>
          <p:cNvSpPr/>
          <p:nvPr/>
        </p:nvSpPr>
        <p:spPr>
          <a:xfrm>
            <a:off x="6157694" y="3002074"/>
            <a:ext cx="50283" cy="54661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10" name="Conector 36">
            <a:hlinkClick r:id="rId6" action="ppaction://hlinksldjump"/>
            <a:extLst>
              <a:ext uri="{FF2B5EF4-FFF2-40B4-BE49-F238E27FC236}">
                <a16:creationId xmlns:a16="http://schemas.microsoft.com/office/drawing/2014/main" xmlns="" id="{A285170E-6F79-1FD9-D214-DAB68D9B8FC6}"/>
              </a:ext>
            </a:extLst>
          </p:cNvPr>
          <p:cNvSpPr/>
          <p:nvPr/>
        </p:nvSpPr>
        <p:spPr>
          <a:xfrm>
            <a:off x="6157694" y="3208601"/>
            <a:ext cx="50283" cy="54661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11" name="Conector 37">
            <a:hlinkClick r:id="rId7" action="ppaction://hlinksldjump"/>
            <a:extLst>
              <a:ext uri="{FF2B5EF4-FFF2-40B4-BE49-F238E27FC236}">
                <a16:creationId xmlns:a16="http://schemas.microsoft.com/office/drawing/2014/main" xmlns="" id="{D9850AA3-7A4C-F826-FAD4-27E299BA4362}"/>
              </a:ext>
            </a:extLst>
          </p:cNvPr>
          <p:cNvSpPr/>
          <p:nvPr/>
        </p:nvSpPr>
        <p:spPr>
          <a:xfrm>
            <a:off x="6157694" y="3415129"/>
            <a:ext cx="50283" cy="54661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12" name="Conector 38">
            <a:hlinkClick r:id="rId8" action="ppaction://hlinksldjump"/>
            <a:extLst>
              <a:ext uri="{FF2B5EF4-FFF2-40B4-BE49-F238E27FC236}">
                <a16:creationId xmlns:a16="http://schemas.microsoft.com/office/drawing/2014/main" xmlns="" id="{42DD0C3C-D13C-CCB4-0526-5E41CCA2E9DC}"/>
              </a:ext>
            </a:extLst>
          </p:cNvPr>
          <p:cNvSpPr/>
          <p:nvPr/>
        </p:nvSpPr>
        <p:spPr>
          <a:xfrm>
            <a:off x="6157694" y="3612527"/>
            <a:ext cx="50283" cy="54661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13" name="Conector 39">
            <a:hlinkClick r:id="rId9" action="ppaction://hlinksldjump"/>
            <a:extLst>
              <a:ext uri="{FF2B5EF4-FFF2-40B4-BE49-F238E27FC236}">
                <a16:creationId xmlns:a16="http://schemas.microsoft.com/office/drawing/2014/main" xmlns="" id="{7640B15C-6879-6CAF-EC85-FF1F77CB5F39}"/>
              </a:ext>
            </a:extLst>
          </p:cNvPr>
          <p:cNvSpPr/>
          <p:nvPr/>
        </p:nvSpPr>
        <p:spPr>
          <a:xfrm>
            <a:off x="6157694" y="3834418"/>
            <a:ext cx="50283" cy="54661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14" name="Conector 46">
            <a:hlinkClick r:id="" action="ppaction://noaction"/>
            <a:extLst>
              <a:ext uri="{FF2B5EF4-FFF2-40B4-BE49-F238E27FC236}">
                <a16:creationId xmlns:a16="http://schemas.microsoft.com/office/drawing/2014/main" xmlns="" id="{7FE70F12-F48C-5290-182B-D8C61EDCD1C8}"/>
              </a:ext>
            </a:extLst>
          </p:cNvPr>
          <p:cNvSpPr/>
          <p:nvPr/>
        </p:nvSpPr>
        <p:spPr>
          <a:xfrm>
            <a:off x="6144680" y="1788492"/>
            <a:ext cx="50283" cy="54661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03183D48-A42B-E7C3-88A3-883391142EBF}"/>
              </a:ext>
            </a:extLst>
          </p:cNvPr>
          <p:cNvSpPr txBox="1"/>
          <p:nvPr/>
        </p:nvSpPr>
        <p:spPr>
          <a:xfrm>
            <a:off x="3514188" y="4547897"/>
            <a:ext cx="478153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25">
                <a:latin typeface="Century Gothic" panose="020B0502020202020204" pitchFamily="34" charset="0"/>
              </a:rPr>
              <a:t>NOTA:       Política adoptada por Decreto antes del CONPES D.C., cuyo plan de acción fue aprobado a través de Documento CONPES D.C.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s-ES" sz="825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s-CO" sz="825">
              <a:latin typeface="Century Gothic" panose="020B0502020202020204" pitchFamily="34" charset="0"/>
            </a:endParaRPr>
          </a:p>
        </p:txBody>
      </p:sp>
      <p:sp>
        <p:nvSpPr>
          <p:cNvPr id="19" name="Conector 46">
            <a:hlinkClick r:id="" action="ppaction://noaction"/>
            <a:extLst>
              <a:ext uri="{FF2B5EF4-FFF2-40B4-BE49-F238E27FC236}">
                <a16:creationId xmlns:a16="http://schemas.microsoft.com/office/drawing/2014/main" xmlns="" id="{CCB869F4-33A6-3BC2-173D-67DCEE279A64}"/>
              </a:ext>
            </a:extLst>
          </p:cNvPr>
          <p:cNvSpPr/>
          <p:nvPr/>
        </p:nvSpPr>
        <p:spPr>
          <a:xfrm>
            <a:off x="3994240" y="4621988"/>
            <a:ext cx="50283" cy="54661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55" name="Conector 54">
            <a:hlinkClick r:id="" action="ppaction://noaction"/>
          </p:cNvPr>
          <p:cNvSpPr/>
          <p:nvPr/>
        </p:nvSpPr>
        <p:spPr>
          <a:xfrm>
            <a:off x="802514" y="5581502"/>
            <a:ext cx="50283" cy="54661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59" name="Conector 40">
            <a:hlinkClick r:id="" action="ppaction://noaction"/>
            <a:extLst>
              <a:ext uri="{FF2B5EF4-FFF2-40B4-BE49-F238E27FC236}">
                <a16:creationId xmlns:a16="http://schemas.microsoft.com/office/drawing/2014/main" xmlns="" id="{6476C6F9-6EE1-643C-4746-6929210083EC}"/>
              </a:ext>
            </a:extLst>
          </p:cNvPr>
          <p:cNvSpPr/>
          <p:nvPr/>
        </p:nvSpPr>
        <p:spPr>
          <a:xfrm>
            <a:off x="6150767" y="4036066"/>
            <a:ext cx="50283" cy="54661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62" name="Conector 61">
            <a:hlinkClick r:id="" action="ppaction://noaction"/>
          </p:cNvPr>
          <p:cNvSpPr/>
          <p:nvPr/>
        </p:nvSpPr>
        <p:spPr>
          <a:xfrm>
            <a:off x="3345680" y="2189795"/>
            <a:ext cx="50283" cy="54661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64" name="Conector 63">
            <a:hlinkClick r:id="" action="ppaction://noaction"/>
          </p:cNvPr>
          <p:cNvSpPr/>
          <p:nvPr/>
        </p:nvSpPr>
        <p:spPr>
          <a:xfrm>
            <a:off x="3338747" y="1997078"/>
            <a:ext cx="50283" cy="54661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65" name="Rectángulo 64"/>
          <p:cNvSpPr/>
          <p:nvPr/>
        </p:nvSpPr>
        <p:spPr>
          <a:xfrm>
            <a:off x="3422837" y="1850154"/>
            <a:ext cx="12907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350">
                <a:latin typeface="Century Gothic" panose="020B0502020202020204" pitchFamily="34" charset="0"/>
              </a:rPr>
              <a:t>Salud mental</a:t>
            </a:r>
          </a:p>
        </p:txBody>
      </p:sp>
      <p:sp>
        <p:nvSpPr>
          <p:cNvPr id="63" name="Rectángulo 62"/>
          <p:cNvSpPr/>
          <p:nvPr/>
        </p:nvSpPr>
        <p:spPr>
          <a:xfrm>
            <a:off x="3414832" y="1657463"/>
            <a:ext cx="2395207" cy="19620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350">
                <a:latin typeface="Century Gothic" panose="020B0502020202020204" pitchFamily="34" charset="0"/>
              </a:rPr>
              <a:t>Vendedores(as)Informales</a:t>
            </a:r>
          </a:p>
          <a:p>
            <a:endParaRPr lang="es-ES" sz="1350">
              <a:latin typeface="Century Gothic" panose="020B0502020202020204" pitchFamily="34" charset="0"/>
            </a:endParaRPr>
          </a:p>
          <a:p>
            <a:r>
              <a:rPr lang="es-ES" sz="1350">
                <a:latin typeface="Century Gothic" panose="020B0502020202020204" pitchFamily="34" charset="0"/>
              </a:rPr>
              <a:t>Economía circular</a:t>
            </a:r>
          </a:p>
          <a:p>
            <a:r>
              <a:rPr lang="es-ES" sz="1350">
                <a:latin typeface="Century Gothic" panose="020B0502020202020204" pitchFamily="34" charset="0"/>
              </a:rPr>
              <a:t>Peatón</a:t>
            </a:r>
          </a:p>
          <a:p>
            <a:r>
              <a:rPr lang="es-ES" sz="1350">
                <a:latin typeface="Century Gothic" panose="020B0502020202020204" pitchFamily="34" charset="0"/>
              </a:rPr>
              <a:t>Indígenas</a:t>
            </a:r>
          </a:p>
          <a:p>
            <a:r>
              <a:rPr lang="es-ES" sz="1350">
                <a:latin typeface="Century Gothic" panose="020B0502020202020204" pitchFamily="34" charset="0"/>
              </a:rPr>
              <a:t>Pueblo Raizal</a:t>
            </a:r>
          </a:p>
          <a:p>
            <a:r>
              <a:rPr lang="es-ES" sz="1350">
                <a:latin typeface="Century Gothic" panose="020B0502020202020204" pitchFamily="34" charset="0"/>
              </a:rPr>
              <a:t>Pueblos Afro – </a:t>
            </a:r>
            <a:r>
              <a:rPr lang="es-ES" sz="1350" err="1">
                <a:latin typeface="Century Gothic" panose="020B0502020202020204" pitchFamily="34" charset="0"/>
              </a:rPr>
              <a:t>Palenquero</a:t>
            </a:r>
            <a:endParaRPr lang="es-ES" sz="1350">
              <a:latin typeface="Century Gothic" panose="020B0502020202020204" pitchFamily="34" charset="0"/>
            </a:endParaRPr>
          </a:p>
          <a:p>
            <a:r>
              <a:rPr lang="es-ES" sz="1350">
                <a:latin typeface="Century Gothic" panose="020B0502020202020204" pitchFamily="34" charset="0"/>
              </a:rPr>
              <a:t>Ruralidad</a:t>
            </a:r>
          </a:p>
          <a:p>
            <a:r>
              <a:rPr lang="es-ES" sz="1350" err="1">
                <a:latin typeface="Century Gothic" panose="020B0502020202020204" pitchFamily="34" charset="0"/>
              </a:rPr>
              <a:t>Rrom</a:t>
            </a:r>
            <a:endParaRPr lang="es-ES" sz="1350">
              <a:latin typeface="Century Gothic" panose="020B0502020202020204" pitchFamily="34" charset="0"/>
            </a:endParaRPr>
          </a:p>
        </p:txBody>
      </p:sp>
      <p:sp>
        <p:nvSpPr>
          <p:cNvPr id="68" name="Conector 67">
            <a:hlinkClick r:id="" action="ppaction://noaction"/>
          </p:cNvPr>
          <p:cNvSpPr/>
          <p:nvPr/>
        </p:nvSpPr>
        <p:spPr>
          <a:xfrm>
            <a:off x="3346913" y="2397193"/>
            <a:ext cx="42117" cy="46563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69" name="Conector 68">
            <a:hlinkClick r:id="" action="ppaction://noaction"/>
          </p:cNvPr>
          <p:cNvSpPr/>
          <p:nvPr/>
        </p:nvSpPr>
        <p:spPr>
          <a:xfrm>
            <a:off x="3340055" y="1800866"/>
            <a:ext cx="50283" cy="54661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71" name="Conector 70">
            <a:hlinkClick r:id="" action="ppaction://noaction"/>
          </p:cNvPr>
          <p:cNvSpPr/>
          <p:nvPr/>
        </p:nvSpPr>
        <p:spPr>
          <a:xfrm flipV="1">
            <a:off x="3345680" y="2612865"/>
            <a:ext cx="52823" cy="51071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72" name="Conector 71">
            <a:hlinkClick r:id="" action="ppaction://noaction"/>
          </p:cNvPr>
          <p:cNvSpPr/>
          <p:nvPr/>
        </p:nvSpPr>
        <p:spPr>
          <a:xfrm>
            <a:off x="3349477" y="2797829"/>
            <a:ext cx="50283" cy="54661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73" name="Conector 72">
            <a:hlinkClick r:id="" action="ppaction://noaction"/>
          </p:cNvPr>
          <p:cNvSpPr/>
          <p:nvPr/>
        </p:nvSpPr>
        <p:spPr>
          <a:xfrm>
            <a:off x="3345680" y="3018009"/>
            <a:ext cx="50283" cy="54661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54" name="Conector 53">
            <a:hlinkClick r:id="" action="ppaction://noaction"/>
          </p:cNvPr>
          <p:cNvSpPr/>
          <p:nvPr/>
        </p:nvSpPr>
        <p:spPr>
          <a:xfrm>
            <a:off x="3339743" y="3212434"/>
            <a:ext cx="50283" cy="54661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60" name="Conector 59">
            <a:hlinkClick r:id="" action="ppaction://noaction"/>
          </p:cNvPr>
          <p:cNvSpPr/>
          <p:nvPr/>
        </p:nvSpPr>
        <p:spPr>
          <a:xfrm>
            <a:off x="3345680" y="3425337"/>
            <a:ext cx="50283" cy="54661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xmlns="" id="{E1762538-D256-B178-97E0-DBCB5E21F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" y="49424"/>
            <a:ext cx="8907780" cy="1143000"/>
          </a:xfrm>
        </p:spPr>
        <p:txBody>
          <a:bodyPr>
            <a:normAutofit fontScale="90000"/>
          </a:bodyPr>
          <a:lstStyle/>
          <a:p>
            <a:r>
              <a:rPr lang="es-CO" b="1">
                <a:solidFill>
                  <a:schemeClr val="accent6">
                    <a:lumMod val="75000"/>
                  </a:schemeClr>
                </a:solidFill>
              </a:rPr>
              <a:t>Ecosistema Distrital de Políticas Públicas</a:t>
            </a:r>
          </a:p>
        </p:txBody>
      </p:sp>
    </p:spTree>
    <p:extLst>
      <p:ext uri="{BB962C8B-B14F-4D97-AF65-F5344CB8AC3E}">
        <p14:creationId xmlns:p14="http://schemas.microsoft.com/office/powerpoint/2010/main" val="2937622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3140;p129"/>
          <p:cNvSpPr txBox="1"/>
          <p:nvPr/>
        </p:nvSpPr>
        <p:spPr>
          <a:xfrm>
            <a:off x="470263" y="969549"/>
            <a:ext cx="8415746" cy="300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 defTabSz="685800">
              <a:buClr>
                <a:srgbClr val="FFFFFF"/>
              </a:buClr>
              <a:buSzPts val="2800"/>
              <a:defRPr/>
            </a:pPr>
            <a:r>
              <a:rPr lang="es-CO" sz="1500" b="1" ker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Políticas adoptadas posteriormente al Decreto 668 de 2017</a:t>
            </a:r>
            <a:endParaRPr sz="15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aphicFrame>
        <p:nvGraphicFramePr>
          <p:cNvPr id="28" name="Google Shape;3143;p129"/>
          <p:cNvGraphicFramePr/>
          <p:nvPr/>
        </p:nvGraphicFramePr>
        <p:xfrm>
          <a:off x="842555" y="1335751"/>
          <a:ext cx="6965769" cy="281948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696576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7432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s-CO" sz="1400" b="1" u="none" strike="noStrike" cap="none" baseline="0">
                          <a:solidFill>
                            <a:srgbClr val="0070C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Decreto Distrital</a:t>
                      </a:r>
                      <a:endParaRPr lang="es-CO" sz="1400" b="0" u="none" strike="noStrike" cap="none">
                        <a:solidFill>
                          <a:srgbClr val="0070C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88" marR="68588" marT="34294" marB="3429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25" name="CuadroTexto 24"/>
          <p:cNvSpPr txBox="1"/>
          <p:nvPr/>
        </p:nvSpPr>
        <p:spPr>
          <a:xfrm>
            <a:off x="3585249" y="1922871"/>
            <a:ext cx="2806498" cy="4039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50" dirty="0">
                <a:latin typeface="Century Gothic" panose="020B0502020202020204" pitchFamily="34" charset="0"/>
              </a:rPr>
              <a:t>Trata de personas</a:t>
            </a:r>
          </a:p>
          <a:p>
            <a:r>
              <a:rPr lang="es-ES" sz="1350" dirty="0">
                <a:latin typeface="Century Gothic" panose="020B0502020202020204" pitchFamily="34" charset="0"/>
              </a:rPr>
              <a:t>Hábitat</a:t>
            </a:r>
          </a:p>
          <a:p>
            <a:r>
              <a:rPr lang="es-ES" sz="1350" dirty="0">
                <a:latin typeface="Century Gothic" panose="020B0502020202020204" pitchFamily="34" charset="0"/>
              </a:rPr>
              <a:t>Lectura, escritura y oralidad</a:t>
            </a:r>
          </a:p>
          <a:p>
            <a:r>
              <a:rPr lang="es-ES" sz="1350" dirty="0">
                <a:latin typeface="Century Gothic" panose="020B0502020202020204" pitchFamily="34" charset="0"/>
              </a:rPr>
              <a:t>Discapacidad</a:t>
            </a:r>
          </a:p>
          <a:p>
            <a:r>
              <a:rPr lang="es-ES" sz="1350" dirty="0">
                <a:latin typeface="Century Gothic" panose="020B0502020202020204" pitchFamily="34" charset="0"/>
              </a:rPr>
              <a:t>Acción comunal</a:t>
            </a:r>
          </a:p>
          <a:p>
            <a:r>
              <a:rPr lang="es-ES" sz="1350" dirty="0">
                <a:latin typeface="Century Gothic" panose="020B0502020202020204" pitchFamily="34" charset="0"/>
              </a:rPr>
              <a:t>Servicios Públicos</a:t>
            </a:r>
          </a:p>
          <a:p>
            <a:r>
              <a:rPr lang="es-ES" sz="1350" dirty="0">
                <a:latin typeface="Century Gothic" panose="020B0502020202020204" pitchFamily="34" charset="0"/>
              </a:rPr>
              <a:t>Comunicación Comunitaria</a:t>
            </a:r>
          </a:p>
          <a:p>
            <a:r>
              <a:rPr lang="es-ES" sz="1350" dirty="0">
                <a:latin typeface="Century Gothic" panose="020B0502020202020204" pitchFamily="34" charset="0"/>
              </a:rPr>
              <a:t>Participación Incidente</a:t>
            </a:r>
          </a:p>
          <a:p>
            <a:r>
              <a:rPr lang="es-ES" sz="1350" dirty="0">
                <a:latin typeface="Century Gothic" panose="020B0502020202020204" pitchFamily="34" charset="0"/>
              </a:rPr>
              <a:t>Seguridad </a:t>
            </a:r>
          </a:p>
          <a:p>
            <a:r>
              <a:rPr lang="es-ES" sz="1350" dirty="0">
                <a:latin typeface="Century Gothic" panose="020B0502020202020204" pitchFamily="34" charset="0"/>
              </a:rPr>
              <a:t>Migrantes</a:t>
            </a:r>
          </a:p>
          <a:p>
            <a:endParaRPr lang="es-ES" sz="1350" dirty="0">
              <a:latin typeface="Century Gothic" panose="020B0502020202020204" pitchFamily="34" charset="0"/>
            </a:endParaRPr>
          </a:p>
          <a:p>
            <a:endParaRPr lang="es-ES" sz="1350" dirty="0">
              <a:latin typeface="Century Gothic" panose="020B0502020202020204" pitchFamily="34" charset="0"/>
            </a:endParaRPr>
          </a:p>
          <a:p>
            <a:endParaRPr lang="es-ES" sz="1350" dirty="0">
              <a:latin typeface="Century Gothic" panose="020B0502020202020204" pitchFamily="34" charset="0"/>
            </a:endParaRPr>
          </a:p>
          <a:p>
            <a:endParaRPr lang="es-ES" sz="1350" dirty="0">
              <a:latin typeface="Century Gothic" panose="020B0502020202020204" pitchFamily="34" charset="0"/>
            </a:endParaRPr>
          </a:p>
          <a:p>
            <a:endParaRPr lang="es-ES" sz="1350" dirty="0">
              <a:latin typeface="Century Gothic" panose="020B0502020202020204" pitchFamily="34" charset="0"/>
            </a:endParaRPr>
          </a:p>
          <a:p>
            <a:endParaRPr lang="es-ES" sz="1350" dirty="0">
              <a:latin typeface="Century Gothic" panose="020B0502020202020204" pitchFamily="34" charset="0"/>
            </a:endParaRPr>
          </a:p>
          <a:p>
            <a:endParaRPr lang="es-ES" sz="1350" dirty="0">
              <a:latin typeface="Century Gothic" panose="020B0502020202020204" pitchFamily="34" charset="0"/>
            </a:endParaRPr>
          </a:p>
          <a:p>
            <a:endParaRPr lang="es-ES" sz="1350" dirty="0">
              <a:latin typeface="Century Gothic" panose="020B0502020202020204" pitchFamily="34" charset="0"/>
            </a:endParaRPr>
          </a:p>
          <a:p>
            <a:endParaRPr lang="es-CO" sz="1350" dirty="0">
              <a:latin typeface="Century Gothic" panose="020B0502020202020204" pitchFamily="34" charset="0"/>
            </a:endParaRPr>
          </a:p>
        </p:txBody>
      </p:sp>
      <p:sp>
        <p:nvSpPr>
          <p:cNvPr id="49" name="Conector 48">
            <a:hlinkClick r:id="" action="ppaction://noaction"/>
          </p:cNvPr>
          <p:cNvSpPr/>
          <p:nvPr/>
        </p:nvSpPr>
        <p:spPr>
          <a:xfrm>
            <a:off x="3459907" y="2021087"/>
            <a:ext cx="50283" cy="54661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50" name="Conector 49">
            <a:hlinkClick r:id="" action="ppaction://noaction"/>
          </p:cNvPr>
          <p:cNvSpPr/>
          <p:nvPr/>
        </p:nvSpPr>
        <p:spPr>
          <a:xfrm>
            <a:off x="3469391" y="2225365"/>
            <a:ext cx="50283" cy="54661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51" name="Conector 50">
            <a:hlinkClick r:id="" action="ppaction://noaction"/>
          </p:cNvPr>
          <p:cNvSpPr/>
          <p:nvPr/>
        </p:nvSpPr>
        <p:spPr>
          <a:xfrm>
            <a:off x="3469391" y="2436446"/>
            <a:ext cx="50283" cy="54661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52" name="Conector 51">
            <a:hlinkClick r:id="" action="ppaction://noaction"/>
          </p:cNvPr>
          <p:cNvSpPr/>
          <p:nvPr/>
        </p:nvSpPr>
        <p:spPr>
          <a:xfrm>
            <a:off x="3469391" y="2642203"/>
            <a:ext cx="50283" cy="54661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53" name="Conector 52">
            <a:hlinkClick r:id="" action="ppaction://noaction"/>
          </p:cNvPr>
          <p:cNvSpPr/>
          <p:nvPr/>
        </p:nvSpPr>
        <p:spPr>
          <a:xfrm>
            <a:off x="3469391" y="2857073"/>
            <a:ext cx="50283" cy="54661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54" name="Conector 53">
            <a:hlinkClick r:id="" action="ppaction://noaction"/>
          </p:cNvPr>
          <p:cNvSpPr/>
          <p:nvPr/>
        </p:nvSpPr>
        <p:spPr>
          <a:xfrm>
            <a:off x="3466379" y="3042869"/>
            <a:ext cx="50283" cy="54661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58" name="CuadroTexto 57"/>
          <p:cNvSpPr txBox="1"/>
          <p:nvPr/>
        </p:nvSpPr>
        <p:spPr>
          <a:xfrm>
            <a:off x="3910694" y="5016737"/>
            <a:ext cx="13226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>
                <a:latin typeface="Century Gothic" panose="020B0502020202020204" pitchFamily="34" charset="0"/>
              </a:rPr>
              <a:t>10 Políticas</a:t>
            </a:r>
            <a:endParaRPr lang="es-CO" sz="1500" b="1">
              <a:latin typeface="Century Gothic" panose="020B0502020202020204" pitchFamily="34" charset="0"/>
            </a:endParaRPr>
          </a:p>
        </p:txBody>
      </p:sp>
      <p:sp>
        <p:nvSpPr>
          <p:cNvPr id="60" name="Conector 59">
            <a:hlinkClick r:id="" action="ppaction://noaction"/>
          </p:cNvPr>
          <p:cNvSpPr/>
          <p:nvPr/>
        </p:nvSpPr>
        <p:spPr>
          <a:xfrm>
            <a:off x="3463763" y="3239944"/>
            <a:ext cx="50283" cy="54661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61" name="Conector 60">
            <a:hlinkClick r:id="" action="ppaction://noaction"/>
          </p:cNvPr>
          <p:cNvSpPr/>
          <p:nvPr/>
        </p:nvSpPr>
        <p:spPr>
          <a:xfrm>
            <a:off x="3469391" y="3488121"/>
            <a:ext cx="36637" cy="35382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66" name="Conector 65">
            <a:hlinkClick r:id="" action="ppaction://noaction"/>
          </p:cNvPr>
          <p:cNvSpPr/>
          <p:nvPr/>
        </p:nvSpPr>
        <p:spPr>
          <a:xfrm>
            <a:off x="3455744" y="3679926"/>
            <a:ext cx="50283" cy="54661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2" name="Conector 57">
            <a:hlinkClick r:id="" action="ppaction://noaction"/>
            <a:extLst>
              <a:ext uri="{FF2B5EF4-FFF2-40B4-BE49-F238E27FC236}">
                <a16:creationId xmlns:a16="http://schemas.microsoft.com/office/drawing/2014/main" xmlns="" id="{D13FBABF-2EB5-7982-8604-70134ACBBE6C}"/>
              </a:ext>
            </a:extLst>
          </p:cNvPr>
          <p:cNvSpPr/>
          <p:nvPr/>
        </p:nvSpPr>
        <p:spPr>
          <a:xfrm>
            <a:off x="3448141" y="3877845"/>
            <a:ext cx="62048" cy="65000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350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FF36F708-DB74-4D63-CC74-57927648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70" y="74119"/>
            <a:ext cx="8907780" cy="1143000"/>
          </a:xfrm>
        </p:spPr>
        <p:txBody>
          <a:bodyPr>
            <a:normAutofit fontScale="90000"/>
          </a:bodyPr>
          <a:lstStyle/>
          <a:p>
            <a:r>
              <a:rPr lang="es-CO" b="1" dirty="0">
                <a:solidFill>
                  <a:schemeClr val="accent6">
                    <a:lumMod val="75000"/>
                  </a:schemeClr>
                </a:solidFill>
              </a:rPr>
              <a:t>Ecosistema Distrital de Políticas Públicas</a:t>
            </a:r>
          </a:p>
        </p:txBody>
      </p:sp>
    </p:spTree>
    <p:extLst>
      <p:ext uri="{BB962C8B-B14F-4D97-AF65-F5344CB8AC3E}">
        <p14:creationId xmlns:p14="http://schemas.microsoft.com/office/powerpoint/2010/main" val="187029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71887C1-F4C7-4B41-AB63-A19AF40CB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458" y="3011259"/>
            <a:ext cx="8907780" cy="766876"/>
          </a:xfrm>
        </p:spPr>
        <p:txBody>
          <a:bodyPr>
            <a:normAutofit/>
          </a:bodyPr>
          <a:lstStyle/>
          <a:p>
            <a:r>
              <a:rPr lang="es-CO" b="1" dirty="0">
                <a:solidFill>
                  <a:schemeClr val="accent6">
                    <a:lumMod val="75000"/>
                  </a:schemeClr>
                </a:solidFill>
              </a:rPr>
              <a:t>Políticas Públicas Poblacionales</a:t>
            </a:r>
          </a:p>
        </p:txBody>
      </p:sp>
    </p:spTree>
    <p:extLst>
      <p:ext uri="{BB962C8B-B14F-4D97-AF65-F5344CB8AC3E}">
        <p14:creationId xmlns:p14="http://schemas.microsoft.com/office/powerpoint/2010/main" val="2056309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8" name="Google Shape;3138;p129"/>
          <p:cNvSpPr/>
          <p:nvPr/>
        </p:nvSpPr>
        <p:spPr>
          <a:xfrm>
            <a:off x="299403" y="937910"/>
            <a:ext cx="8400461" cy="557196"/>
          </a:xfrm>
          <a:prstGeom prst="roundRect">
            <a:avLst>
              <a:gd name="adj" fmla="val 16667"/>
            </a:avLst>
          </a:prstGeom>
          <a:solidFill>
            <a:srgbClr val="FF9933"/>
          </a:solidFill>
          <a:ln>
            <a:solidFill>
              <a:srgbClr val="FF9900"/>
            </a:solidFill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>
              <a:buClr>
                <a:srgbClr val="FFFFFF"/>
              </a:buClr>
              <a:buSzPts val="1800"/>
              <a:defRPr/>
            </a:pPr>
            <a:endParaRPr sz="135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0" name="Google Shape;3140;p129"/>
          <p:cNvSpPr txBox="1"/>
          <p:nvPr/>
        </p:nvSpPr>
        <p:spPr>
          <a:xfrm>
            <a:off x="870205" y="964221"/>
            <a:ext cx="7258855" cy="530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lvl="0" algn="ctr">
              <a:buClr>
                <a:srgbClr val="FFFFFF"/>
              </a:buClr>
              <a:buSzPts val="2800"/>
              <a:defRPr/>
            </a:pPr>
            <a:r>
              <a:rPr lang="es-CO" sz="1500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Política Pública para la garantía plena de los Derechos de las Personas LGBTI y sobre Identidades de Género y Orientaciones Sexuales en el D.C. </a:t>
            </a:r>
            <a:endParaRPr sz="15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99402" y="1621694"/>
            <a:ext cx="8645390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Sector líder: </a:t>
            </a:r>
            <a:r>
              <a:rPr lang="es-ES" sz="1350" dirty="0">
                <a:latin typeface="Century Gothic" panose="020B0502020202020204" pitchFamily="34" charset="0"/>
              </a:rPr>
              <a:t>Planeación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s-ES" sz="1350" dirty="0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Entidad líder: </a:t>
            </a:r>
            <a:r>
              <a:rPr lang="es-ES" sz="1350" dirty="0">
                <a:latin typeface="Century Gothic" panose="020B0502020202020204" pitchFamily="34" charset="0"/>
              </a:rPr>
              <a:t>Secretaría Distrital de Planeación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s-ES" sz="1350" dirty="0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Decreto de adopción: </a:t>
            </a:r>
            <a:r>
              <a:rPr lang="es-ES" sz="1350" dirty="0">
                <a:latin typeface="Century Gothic" panose="020B0502020202020204" pitchFamily="34" charset="0"/>
              </a:rPr>
              <a:t>Decreto 062 de 2014</a:t>
            </a:r>
          </a:p>
          <a:p>
            <a:endParaRPr lang="es-ES" sz="1350" dirty="0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Documento CONPES D.C. que adopta el plan de acción: </a:t>
            </a:r>
            <a:r>
              <a:rPr lang="es-ES" sz="1350" dirty="0">
                <a:latin typeface="Century Gothic" panose="020B0502020202020204" pitchFamily="34" charset="0"/>
              </a:rPr>
              <a:t>16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s-ES" sz="1350" dirty="0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Fecha de presentación sesión CONPES D.C.: </a:t>
            </a:r>
            <a:r>
              <a:rPr lang="es-ES" sz="1350" dirty="0">
                <a:latin typeface="Century Gothic" panose="020B0502020202020204" pitchFamily="34" charset="0"/>
              </a:rPr>
              <a:t>Diciembre 20 de 2021</a:t>
            </a:r>
          </a:p>
          <a:p>
            <a:endParaRPr lang="es-ES" sz="1350" dirty="0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Vigencia: </a:t>
            </a:r>
            <a:r>
              <a:rPr lang="es-ES" sz="1350" dirty="0">
                <a:latin typeface="Century Gothic" panose="020B0502020202020204" pitchFamily="34" charset="0"/>
              </a:rPr>
              <a:t>2021-2032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s-ES" sz="1350" dirty="0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s-ES" sz="1350" b="1" dirty="0">
                <a:latin typeface="Century Gothic" panose="020B0502020202020204" pitchFamily="34" charset="0"/>
              </a:rPr>
              <a:t>Objetivo general: </a:t>
            </a:r>
            <a:r>
              <a:rPr lang="es-CO" sz="1350" dirty="0">
                <a:latin typeface="Century Gothic" panose="020B0502020202020204" pitchFamily="34" charset="0"/>
              </a:rPr>
              <a:t>Garantizar el ejercicio pleno de derechos a las personas de los sectores LGBTI como parte de la producción, gestión social y bienestar colectivo de la ciudad. .</a:t>
            </a:r>
            <a:endParaRPr lang="es-ES" sz="1350" dirty="0">
              <a:latin typeface="Century Gothic" panose="020B0502020202020204" pitchFamily="34" charset="0"/>
            </a:endParaRP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s-CO" sz="1350" dirty="0">
              <a:latin typeface="Century Gothic" panose="020B0502020202020204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71887C1-F4C7-4B41-AB63-A19AF40CB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207" y="35302"/>
            <a:ext cx="8907780" cy="766876"/>
          </a:xfrm>
        </p:spPr>
        <p:txBody>
          <a:bodyPr>
            <a:normAutofit/>
          </a:bodyPr>
          <a:lstStyle/>
          <a:p>
            <a:r>
              <a:rPr lang="es-CO" b="1" dirty="0">
                <a:solidFill>
                  <a:schemeClr val="accent6">
                    <a:lumMod val="75000"/>
                  </a:schemeClr>
                </a:solidFill>
              </a:rPr>
              <a:t>Políticas Públicas Poblacionales</a:t>
            </a:r>
          </a:p>
        </p:txBody>
      </p:sp>
    </p:spTree>
    <p:extLst>
      <p:ext uri="{BB962C8B-B14F-4D97-AF65-F5344CB8AC3E}">
        <p14:creationId xmlns:p14="http://schemas.microsoft.com/office/powerpoint/2010/main" val="108708334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predeterminado">
  <a:themeElements>
    <a:clrScheme name="Crepúsculo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repúscul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7E26A77CDC5EA4ABEA1F5ADFBBF7DB5" ma:contentTypeVersion="22" ma:contentTypeDescription="Crear nuevo documento." ma:contentTypeScope="" ma:versionID="08d2749ec0f1a4616270cd310042d496">
  <xsd:schema xmlns:xsd="http://www.w3.org/2001/XMLSchema" xmlns:xs="http://www.w3.org/2001/XMLSchema" xmlns:p="http://schemas.microsoft.com/office/2006/metadata/properties" xmlns:ns1="http://schemas.microsoft.com/sharepoint/v3" xmlns:ns2="3794c58b-4e6d-472f-b06b-1ad1a7a38351" xmlns:ns3="72837028-723a-41b6-8352-e0c4272eda2f" targetNamespace="http://schemas.microsoft.com/office/2006/metadata/properties" ma:root="true" ma:fieldsID="ce982127771c85fec6515b6443f41b01" ns1:_="" ns2:_="" ns3:_="">
    <xsd:import namespace="http://schemas.microsoft.com/sharepoint/v3"/>
    <xsd:import namespace="3794c58b-4e6d-472f-b06b-1ad1a7a38351"/>
    <xsd:import namespace="72837028-723a-41b6-8352-e0c4272eda2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Propiedades de la Directiva de cumplimiento unificado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Acción de IU de la Directiva de cumplimiento unificado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94c58b-4e6d-472f-b06b-1ad1a7a3835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Etiquetas de imagen" ma:readOnly="false" ma:fieldId="{5cf76f15-5ced-4ddc-b409-7134ff3c332f}" ma:taxonomyMulti="true" ma:sspId="a549f706-d937-4687-b478-5e47977876b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837028-723a-41b6-8352-e0c4272eda2f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Compartido con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Detalles de uso compartido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d915c86-1f0d-4cd3-b0f4-681cb541776d}" ma:internalName="TaxCatchAll" ma:showField="CatchAllData" ma:web="72837028-723a-41b6-8352-e0c4272eda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3794c58b-4e6d-472f-b06b-1ad1a7a38351">
      <Terms xmlns="http://schemas.microsoft.com/office/infopath/2007/PartnerControls"/>
    </lcf76f155ced4ddcb4097134ff3c332f>
    <TaxCatchAll xmlns="72837028-723a-41b6-8352-e0c4272eda2f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F993AF68-22BE-4FE4-90B5-04A062F35640}"/>
</file>

<file path=customXml/itemProps2.xml><?xml version="1.0" encoding="utf-8"?>
<ds:datastoreItem xmlns:ds="http://schemas.openxmlformats.org/officeDocument/2006/customXml" ds:itemID="{FC147789-170A-4F74-B8E0-06456B39615C}"/>
</file>

<file path=customXml/itemProps3.xml><?xml version="1.0" encoding="utf-8"?>
<ds:datastoreItem xmlns:ds="http://schemas.openxmlformats.org/officeDocument/2006/customXml" ds:itemID="{9FC92C2D-07F0-4FBE-A1ED-10FCE541469A}"/>
</file>

<file path=docProps/app.xml><?xml version="1.0" encoding="utf-8"?>
<Properties xmlns="http://schemas.openxmlformats.org/officeDocument/2006/extended-properties" xmlns:vt="http://schemas.openxmlformats.org/officeDocument/2006/docPropsVTypes">
  <Template>Tema predeterminado.thmx</Template>
  <TotalTime>78</TotalTime>
  <Words>3310</Words>
  <Application>Microsoft Office PowerPoint</Application>
  <PresentationFormat>Presentación en pantalla (4:3)</PresentationFormat>
  <Paragraphs>547</Paragraphs>
  <Slides>49</Slides>
  <Notes>34</Notes>
  <HiddenSlides>0</HiddenSlides>
  <MMClips>0</MMClips>
  <ScaleCrop>false</ScaleCrop>
  <HeadingPairs>
    <vt:vector size="4" baseType="variant">
      <vt:variant>
        <vt:lpstr>Tema</vt:lpstr>
      </vt:variant>
      <vt:variant>
        <vt:i4>7</vt:i4>
      </vt:variant>
      <vt:variant>
        <vt:lpstr>Títulos de diapositiva</vt:lpstr>
      </vt:variant>
      <vt:variant>
        <vt:i4>49</vt:i4>
      </vt:variant>
    </vt:vector>
  </HeadingPairs>
  <TitlesOfParts>
    <vt:vector size="56" baseType="lpstr">
      <vt:lpstr>Tema predeterminado</vt:lpstr>
      <vt:lpstr>1_Diseño personalizado</vt:lpstr>
      <vt:lpstr>2_Diseño personalizado</vt:lpstr>
      <vt:lpstr>Diseño personalizado</vt:lpstr>
      <vt:lpstr>Office Theme</vt:lpstr>
      <vt:lpstr>Tema de Office</vt:lpstr>
      <vt:lpstr>2_Tema de Office</vt:lpstr>
      <vt:lpstr>Presentación de PowerPoint</vt:lpstr>
      <vt:lpstr>Presentación de PowerPoint</vt:lpstr>
      <vt:lpstr>Presentación de PowerPoint</vt:lpstr>
      <vt:lpstr>Ecosistema Distrital de Políticas Públicas</vt:lpstr>
      <vt:lpstr>Ecosistema Distrital de Políticas Públicas</vt:lpstr>
      <vt:lpstr>Ecosistema Distrital de Políticas Públicas</vt:lpstr>
      <vt:lpstr>Ecosistema Distrital de Políticas Públicas</vt:lpstr>
      <vt:lpstr>Políticas Públicas Poblacionales</vt:lpstr>
      <vt:lpstr>Políticas Públicas Poblacionales</vt:lpstr>
      <vt:lpstr>Políticas Públicas Poblacionales</vt:lpstr>
      <vt:lpstr>Políticas Públicas Poblacionales</vt:lpstr>
      <vt:lpstr>Políticas Públicas Poblacionales</vt:lpstr>
      <vt:lpstr>Políticas Públicas Poblacionales</vt:lpstr>
      <vt:lpstr>Políticas Públicas Poblacionales</vt:lpstr>
      <vt:lpstr>Políticas Públicas Poblacionales</vt:lpstr>
      <vt:lpstr>Políticas Públicas Poblacionales</vt:lpstr>
      <vt:lpstr>Políticas Públicas Poblacionales</vt:lpstr>
      <vt:lpstr>Políticas Públicas Poblacionales</vt:lpstr>
      <vt:lpstr>Políticas Públicas Poblacionales</vt:lpstr>
      <vt:lpstr>Políticas Públicas Poblacionales</vt:lpstr>
      <vt:lpstr>Políticas Públicas Poblacionales</vt:lpstr>
      <vt:lpstr>Políticas Públicas Poblacionales</vt:lpstr>
      <vt:lpstr>Relacionamiento de las Políticas Públicas con el Plan Distrital de Desarrollo</vt:lpstr>
      <vt:lpstr>Número de productos de política pública asociados al PDD </vt:lpstr>
      <vt:lpstr>Asociación de las Políticas Públicas en los Objetivos del PDD</vt:lpstr>
      <vt:lpstr>Productos de Alcaldías Locales que deben garantizar ser incluidos en Planes de Desarrollo Locales</vt:lpstr>
      <vt:lpstr>Productos de Alcaldías Locales PP Comunicación Comunitaria</vt:lpstr>
      <vt:lpstr>Productos de Alcaldías Locales PP Participación Incidente</vt:lpstr>
      <vt:lpstr>Presentación de PowerPoint</vt:lpstr>
      <vt:lpstr>Presentación de PowerPoint</vt:lpstr>
      <vt:lpstr>OBJETIVO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ALGUNOS OTROS DOCUMENTOS Y GUIAS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DATOS DE CONTACTO</vt:lpstr>
      <vt:lpstr>Presentación de PowerPoint</vt:lpstr>
      <vt:lpstr>Presentación de PowerPoint</vt:lpstr>
      <vt:lpstr>Presentación de PowerPoint</vt:lpstr>
      <vt:lpstr>Presentación de PowerPoint</vt:lpstr>
    </vt:vector>
  </TitlesOfParts>
  <Company>alcaldia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Comunicaciones Ac</dc:creator>
  <cp:lastModifiedBy>Magda Liliana Rojas Rojas</cp:lastModifiedBy>
  <cp:revision>38</cp:revision>
  <dcterms:created xsi:type="dcterms:W3CDTF">2020-01-10T18:21:22Z</dcterms:created>
  <dcterms:modified xsi:type="dcterms:W3CDTF">2024-08-22T00:57:38Z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0x010100A7E26A77CDC5EA4ABEA1F5ADFBBF7DB5</vt:lpwstr>
  </property>
</Properties>
</file>