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Oswald"/>
      <p:regular r:id="rId26"/>
      <p:bold r:id="rId27"/>
    </p:embeddedFont>
    <p:embeddedFont>
      <p:font typeface="Lexend Deca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30" roundtripDataSignature="AMtx7mhl5l6nICwAx7coQzGBcIWnio2k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regular.fntdata"/><Relationship Id="rId25" Type="http://schemas.openxmlformats.org/officeDocument/2006/relationships/slide" Target="slides/slide20.xml"/><Relationship Id="rId28" Type="http://schemas.openxmlformats.org/officeDocument/2006/relationships/font" Target="fonts/LexendDeca-regular.fntdata"/><Relationship Id="rId27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exendDec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955f29c65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35955f29c6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8dc813b3e_0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358dc813b3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8dc813b3e_0_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58dc813b3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8dc813b3e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358dc813b3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8dc813b3e_0_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358dc813b3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8dc813b3e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58dc813b3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8dc813b3e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358dc813b3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8dc813b3e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358dc813b3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8dc813b3e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358dc813b3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8dc813b3e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358dc813b3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8dc813b3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358dc813b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" name="Google Shape;27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5" name="Google Shape;45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3" name="Google Shape;5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hyperlink" Target="https://www.instagram.com/p/DIMGNKjOcXX/?utm_source=ig_web_copy_link&amp;igsh=MzRlODBiNWFlZA==" TargetMode="External"/><Relationship Id="rId6" Type="http://schemas.openxmlformats.org/officeDocument/2006/relationships/image" Target="../media/image16.png"/><Relationship Id="rId7" Type="http://schemas.openxmlformats.org/officeDocument/2006/relationships/hyperlink" Target="https://www.facebook.com/participacionbogota/posts/pfbid02DE7mCTCsPwNZwgoB3C7imHxdxrckbuvYact32y6cZfP4ptteumroCu4oYiz8dXtrl?rdid=ROLGUKtGm7L92nQQ#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hyperlink" Target="https://www.instagram.com/p/DIMv_7SP-Od/?igsh=NTI4anJ1NTF3ZXAy" TargetMode="External"/><Relationship Id="rId7" Type="http://schemas.openxmlformats.org/officeDocument/2006/relationships/hyperlink" Target="https://www.facebook.com/share/p/16F2VpuFr5/" TargetMode="External"/><Relationship Id="rId8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hyperlink" Target="https://www.instagram.com/p/DISD_7_vpur/" TargetMode="External"/><Relationship Id="rId7" Type="http://schemas.openxmlformats.org/officeDocument/2006/relationships/hyperlink" Target="https://www.facebook.com/reel/667271006239029" TargetMode="External"/><Relationship Id="rId8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hyperlink" Target="https://www.instagram.com/p/DIUHjqQPCWT/" TargetMode="External"/><Relationship Id="rId7" Type="http://schemas.openxmlformats.org/officeDocument/2006/relationships/hyperlink" Target="https://www.facebook.com/share/p/18rTA2yMhX/" TargetMode="External"/><Relationship Id="rId8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hyperlink" Target="https://www.instagram.com/p/DIhWmXpvV0K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hyperlink" Target="https://www.instagram.com/p/DIkWfEFvTcU/" TargetMode="External"/><Relationship Id="rId7" Type="http://schemas.openxmlformats.org/officeDocument/2006/relationships/hyperlink" Target="https://www.facebook.com/share/p/16NqBPhVtj/" TargetMode="External"/><Relationship Id="rId8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hyperlink" Target="https://www.instagram.com/p/DIpUChevhXB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hyperlink" Target="https://www.instagram.com/p/DIpUChevhXB/" TargetMode="External"/><Relationship Id="rId6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hyperlink" Target="https://www.instagram.com/p/DI4Bkx4OrbT/" TargetMode="External"/><Relationship Id="rId6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hyperlink" Target="https://www.youtube.com/live/U7VvIhG4tU4" TargetMode="External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5" Type="http://schemas.openxmlformats.org/officeDocument/2006/relationships/hyperlink" Target="https://www.instagram.com/p/DIMGNKjOcXX/?utm_source=ig_web_copy_link&amp;igsh=MzRlODBiNWFlZA==" TargetMode="External"/><Relationship Id="rId6" Type="http://schemas.openxmlformats.org/officeDocument/2006/relationships/image" Target="../media/image16.png"/><Relationship Id="rId7" Type="http://schemas.openxmlformats.org/officeDocument/2006/relationships/hyperlink" Target="https://www.facebook.com/participacionbogota/posts/pfbid02DE7mCTCsPwNZwgoB3C7imHxdxrckbuvYact32y6cZfP4ptteumroCu4oYiz8dXtrl?rdid=ROLGUKtGm7L92nQQ#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/>
          <p:nvPr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"/>
          <p:cNvSpPr/>
          <p:nvPr/>
        </p:nvSpPr>
        <p:spPr>
          <a:xfrm flipH="1">
            <a:off x="10943664" y="2532197"/>
            <a:ext cx="1245319" cy="4325448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"/>
          <p:cNvSpPr/>
          <p:nvPr/>
        </p:nvSpPr>
        <p:spPr>
          <a:xfrm rot="10800000">
            <a:off x="10943664" y="-52"/>
            <a:ext cx="1245319" cy="2532249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4761" y="5418250"/>
            <a:ext cx="2562473" cy="8383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"/>
          <p:cNvSpPr txBox="1"/>
          <p:nvPr/>
        </p:nvSpPr>
        <p:spPr>
          <a:xfrm>
            <a:off x="1588902" y="829290"/>
            <a:ext cx="9014189" cy="30931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1" i="0" lang="en-US" sz="63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Evidencias del envió de correos-Rendición de Cuentas </a:t>
            </a:r>
            <a:endParaRPr b="1" i="0" sz="63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2731497" y="4221926"/>
            <a:ext cx="67290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955f29c65_1_0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35955f29c65_1_0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g35955f29c65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5955f29c65_1_0"/>
          <p:cNvSpPr txBox="1"/>
          <p:nvPr/>
        </p:nvSpPr>
        <p:spPr>
          <a:xfrm>
            <a:off x="322894" y="372775"/>
            <a:ext cx="106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9" name="Google Shape;169;g35955f29c65_1_0" title="Captura de Pantalla 2025-05-14 a la(s) 2.54.27 p. m..png"/>
          <p:cNvPicPr preferRelativeResize="0"/>
          <p:nvPr/>
        </p:nvPicPr>
        <p:blipFill rotWithShape="1">
          <a:blip r:embed="rId4">
            <a:alphaModFix/>
          </a:blip>
          <a:srcRect b="9923" l="22508" r="3668" t="12061"/>
          <a:stretch/>
        </p:blipFill>
        <p:spPr>
          <a:xfrm>
            <a:off x="787050" y="2650675"/>
            <a:ext cx="4744550" cy="31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5955f29c65_1_0"/>
          <p:cNvSpPr txBox="1"/>
          <p:nvPr/>
        </p:nvSpPr>
        <p:spPr>
          <a:xfrm>
            <a:off x="804475" y="1928238"/>
            <a:ext cx="4709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5"/>
              </a:rPr>
              <a:t>https://www.instagram.com/p/DIMGNKjOcXX/?utm_source=ig_web_copy_link&amp;igsh=MzRlODBiNWFlZA==</a:t>
            </a:r>
            <a:r>
              <a:rPr b="1" lang="en-US" sz="400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1" name="Google Shape;171;g35955f29c65_1_0" title="Captura de Pantalla 2025-05-16 a la(s) 9.14.11 a. m..png"/>
          <p:cNvPicPr preferRelativeResize="0"/>
          <p:nvPr/>
        </p:nvPicPr>
        <p:blipFill rotWithShape="1">
          <a:blip r:embed="rId6">
            <a:alphaModFix/>
          </a:blip>
          <a:srcRect b="11928" l="21094" r="21065" t="13142"/>
          <a:stretch/>
        </p:blipFill>
        <p:spPr>
          <a:xfrm>
            <a:off x="6425850" y="2607900"/>
            <a:ext cx="3975926" cy="321911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5955f29c65_1_0"/>
          <p:cNvSpPr txBox="1"/>
          <p:nvPr/>
        </p:nvSpPr>
        <p:spPr>
          <a:xfrm>
            <a:off x="729330" y="1159600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3" name="Google Shape;173;g35955f29c65_1_0"/>
          <p:cNvSpPr txBox="1"/>
          <p:nvPr/>
        </p:nvSpPr>
        <p:spPr>
          <a:xfrm>
            <a:off x="6425845" y="1159588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FACEBOOK</a:t>
            </a:r>
            <a:endParaRPr b="1" sz="280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" name="Google Shape;174;g35955f29c65_1_0"/>
          <p:cNvSpPr txBox="1"/>
          <p:nvPr/>
        </p:nvSpPr>
        <p:spPr>
          <a:xfrm>
            <a:off x="6445525" y="1775200"/>
            <a:ext cx="470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7"/>
              </a:rPr>
              <a:t>https://www.facebook.com/participacionbogota/posts/pfbid02DE7mCTCsPwNZwgoB3C7imHxdxrckbuvYact32y6cZfP4ptteumroCu4oYiz8dXtrl?rdid=ROLGUKtGm7L92nQQ#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58dc813b3e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58dc813b3e_0_62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358dc813b3e_0_62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358dc813b3e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358dc813b3e_0_62"/>
          <p:cNvSpPr txBox="1"/>
          <p:nvPr/>
        </p:nvSpPr>
        <p:spPr>
          <a:xfrm>
            <a:off x="322894" y="372775"/>
            <a:ext cx="106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4" name="Google Shape;184;g358dc813b3e_0_62" title="Captura de Pantalla 2025-05-14 a la(s) 3.10.36 p. m..png"/>
          <p:cNvPicPr preferRelativeResize="0"/>
          <p:nvPr/>
        </p:nvPicPr>
        <p:blipFill rotWithShape="1">
          <a:blip r:embed="rId5">
            <a:alphaModFix/>
          </a:blip>
          <a:srcRect b="2548" l="22583" r="6664" t="12777"/>
          <a:stretch/>
        </p:blipFill>
        <p:spPr>
          <a:xfrm>
            <a:off x="1016675" y="2532200"/>
            <a:ext cx="4584326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58dc813b3e_0_62"/>
          <p:cNvSpPr txBox="1"/>
          <p:nvPr/>
        </p:nvSpPr>
        <p:spPr>
          <a:xfrm>
            <a:off x="804475" y="1928238"/>
            <a:ext cx="470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r:id="rId6"/>
              </a:rPr>
              <a:t>https://www.instagram.com/p/DIMv_7SP-Od/?igsh=NTI4anJ1NTF3ZXAy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6" name="Google Shape;186;g358dc813b3e_0_62"/>
          <p:cNvSpPr txBox="1"/>
          <p:nvPr/>
        </p:nvSpPr>
        <p:spPr>
          <a:xfrm>
            <a:off x="729330" y="1159600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7" name="Google Shape;187;g358dc813b3e_0_62"/>
          <p:cNvSpPr txBox="1"/>
          <p:nvPr/>
        </p:nvSpPr>
        <p:spPr>
          <a:xfrm>
            <a:off x="6425845" y="1159588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FACEBOOK</a:t>
            </a:r>
            <a:endParaRPr b="1" sz="280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g358dc813b3e_0_62"/>
          <p:cNvSpPr txBox="1"/>
          <p:nvPr/>
        </p:nvSpPr>
        <p:spPr>
          <a:xfrm>
            <a:off x="6445525" y="1775200"/>
            <a:ext cx="470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7"/>
              </a:rPr>
              <a:t>https://www.facebook.com/share/p/16F2VpuFr5/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9" name="Google Shape;189;g358dc813b3e_0_62" title="Captura de Pantalla 2025-05-16 a la(s) 9.36.47 a. m..png"/>
          <p:cNvPicPr preferRelativeResize="0"/>
          <p:nvPr/>
        </p:nvPicPr>
        <p:blipFill rotWithShape="1">
          <a:blip r:embed="rId8">
            <a:alphaModFix/>
          </a:blip>
          <a:srcRect b="10742" l="22324" r="22252" t="21566"/>
          <a:stretch/>
        </p:blipFill>
        <p:spPr>
          <a:xfrm>
            <a:off x="6095700" y="2532206"/>
            <a:ext cx="4353286" cy="332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358dc813b3e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58dc813b3e_0_73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58dc813b3e_0_73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358dc813b3e_0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58dc813b3e_0_73"/>
          <p:cNvSpPr txBox="1"/>
          <p:nvPr/>
        </p:nvSpPr>
        <p:spPr>
          <a:xfrm>
            <a:off x="322894" y="372775"/>
            <a:ext cx="106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9" name="Google Shape;199;g358dc813b3e_0_73" title="Captura de Pantalla 2025-05-14 a la(s) 3.34.25 p. m..png"/>
          <p:cNvPicPr preferRelativeResize="0"/>
          <p:nvPr/>
        </p:nvPicPr>
        <p:blipFill rotWithShape="1">
          <a:blip r:embed="rId5">
            <a:alphaModFix/>
          </a:blip>
          <a:srcRect b="8058" l="31081" r="12148" t="11678"/>
          <a:stretch/>
        </p:blipFill>
        <p:spPr>
          <a:xfrm>
            <a:off x="729325" y="2403475"/>
            <a:ext cx="4030026" cy="356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58dc813b3e_0_73"/>
          <p:cNvSpPr txBox="1"/>
          <p:nvPr/>
        </p:nvSpPr>
        <p:spPr>
          <a:xfrm>
            <a:off x="493007" y="5695050"/>
            <a:ext cx="1061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1" name="Google Shape;201;g358dc813b3e_0_73"/>
          <p:cNvSpPr txBox="1"/>
          <p:nvPr/>
        </p:nvSpPr>
        <p:spPr>
          <a:xfrm>
            <a:off x="804475" y="1641699"/>
            <a:ext cx="470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6"/>
              </a:rPr>
              <a:t>https://www.instagram.com/p/DISD_7_vpur/</a:t>
            </a:r>
            <a:r>
              <a:rPr lang="en-US" sz="1000">
                <a:solidFill>
                  <a:srgbClr val="CC0000"/>
                </a:solidFill>
              </a:rPr>
              <a:t> </a:t>
            </a:r>
            <a:r>
              <a:rPr b="1" lang="en-US" sz="400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2" name="Google Shape;202;g358dc813b3e_0_73"/>
          <p:cNvSpPr txBox="1"/>
          <p:nvPr/>
        </p:nvSpPr>
        <p:spPr>
          <a:xfrm>
            <a:off x="729330" y="1159600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3" name="Google Shape;203;g358dc813b3e_0_73"/>
          <p:cNvSpPr txBox="1"/>
          <p:nvPr/>
        </p:nvSpPr>
        <p:spPr>
          <a:xfrm>
            <a:off x="6425845" y="1159588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FACEBOOK</a:t>
            </a:r>
            <a:endParaRPr b="1" sz="280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4" name="Google Shape;204;g358dc813b3e_0_73"/>
          <p:cNvSpPr txBox="1"/>
          <p:nvPr/>
        </p:nvSpPr>
        <p:spPr>
          <a:xfrm>
            <a:off x="6445525" y="1775200"/>
            <a:ext cx="470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7"/>
              </a:rPr>
              <a:t>https://www.facebook.com/reel/667271006239029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5" name="Google Shape;205;g358dc813b3e_0_73" title="Captura de Pantalla 2025-05-16 a la(s) 9.49.42 a. m..png"/>
          <p:cNvPicPr preferRelativeResize="0"/>
          <p:nvPr/>
        </p:nvPicPr>
        <p:blipFill rotWithShape="1">
          <a:blip r:embed="rId8">
            <a:alphaModFix/>
          </a:blip>
          <a:srcRect b="0" l="21377" r="0" t="19133"/>
          <a:stretch/>
        </p:blipFill>
        <p:spPr>
          <a:xfrm>
            <a:off x="6133688" y="2405150"/>
            <a:ext cx="5333376" cy="34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358dc813b3e_0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58dc813b3e_0_84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58dc813b3e_0_84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g358dc813b3e_0_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58dc813b3e_0_84"/>
          <p:cNvSpPr txBox="1"/>
          <p:nvPr/>
        </p:nvSpPr>
        <p:spPr>
          <a:xfrm>
            <a:off x="322894" y="372775"/>
            <a:ext cx="106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5" name="Google Shape;215;g358dc813b3e_0_84" title="Captura de Pantalla 2025-05-14 a la(s) 3.38.23 p. m..png"/>
          <p:cNvPicPr preferRelativeResize="0"/>
          <p:nvPr/>
        </p:nvPicPr>
        <p:blipFill rotWithShape="1">
          <a:blip r:embed="rId5">
            <a:alphaModFix/>
          </a:blip>
          <a:srcRect b="9430" l="26218" r="7287" t="13337"/>
          <a:stretch/>
        </p:blipFill>
        <p:spPr>
          <a:xfrm>
            <a:off x="729325" y="2113900"/>
            <a:ext cx="4621475" cy="3354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358dc813b3e_0_84"/>
          <p:cNvSpPr txBox="1"/>
          <p:nvPr/>
        </p:nvSpPr>
        <p:spPr>
          <a:xfrm>
            <a:off x="493007" y="5695050"/>
            <a:ext cx="1061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7" name="Google Shape;217;g358dc813b3e_0_84"/>
          <p:cNvSpPr txBox="1"/>
          <p:nvPr/>
        </p:nvSpPr>
        <p:spPr>
          <a:xfrm>
            <a:off x="729325" y="1682549"/>
            <a:ext cx="470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r:id="rId6"/>
              </a:rPr>
              <a:t>https://www.instagram.com/p/DIUHjqQPCWT/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sz="400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C0000"/>
              </a:solidFill>
            </a:endParaRPr>
          </a:p>
        </p:txBody>
      </p:sp>
      <p:sp>
        <p:nvSpPr>
          <p:cNvPr id="218" name="Google Shape;218;g358dc813b3e_0_84"/>
          <p:cNvSpPr txBox="1"/>
          <p:nvPr/>
        </p:nvSpPr>
        <p:spPr>
          <a:xfrm>
            <a:off x="729330" y="1159600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9" name="Google Shape;219;g358dc813b3e_0_84"/>
          <p:cNvSpPr txBox="1"/>
          <p:nvPr/>
        </p:nvSpPr>
        <p:spPr>
          <a:xfrm>
            <a:off x="6425845" y="1159588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FACEBOOK</a:t>
            </a:r>
            <a:endParaRPr b="1" sz="280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0" name="Google Shape;220;g358dc813b3e_0_84"/>
          <p:cNvSpPr txBox="1"/>
          <p:nvPr/>
        </p:nvSpPr>
        <p:spPr>
          <a:xfrm>
            <a:off x="6425850" y="1682550"/>
            <a:ext cx="470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7"/>
              </a:rPr>
              <a:t>https://www.facebook.com/share/p/18rTA2yMhX/</a:t>
            </a:r>
            <a:r>
              <a:rPr lang="en-US" sz="1000">
                <a:solidFill>
                  <a:srgbClr val="CC0000"/>
                </a:solidFill>
              </a:rPr>
              <a:t> 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1" name="Google Shape;221;g358dc813b3e_0_84" title="Captura de Pantalla 2025-05-16 a la(s) 10.14.40 a. m..png"/>
          <p:cNvPicPr preferRelativeResize="0"/>
          <p:nvPr/>
        </p:nvPicPr>
        <p:blipFill rotWithShape="1">
          <a:blip r:embed="rId8">
            <a:alphaModFix/>
          </a:blip>
          <a:srcRect b="2106" l="58379" r="727" t="26495"/>
          <a:stretch/>
        </p:blipFill>
        <p:spPr>
          <a:xfrm>
            <a:off x="6445525" y="2076050"/>
            <a:ext cx="3191526" cy="348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358dc813b3e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58dc813b3e_0_95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358dc813b3e_0_95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358dc813b3e_0_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58dc813b3e_0_95"/>
          <p:cNvSpPr txBox="1"/>
          <p:nvPr/>
        </p:nvSpPr>
        <p:spPr>
          <a:xfrm>
            <a:off x="322894" y="372775"/>
            <a:ext cx="106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1" name="Google Shape;231;g358dc813b3e_0_95" title="Captura de Pantalla 2025-05-14 a la(s) 3.41.59 p. m..png"/>
          <p:cNvPicPr preferRelativeResize="0"/>
          <p:nvPr/>
        </p:nvPicPr>
        <p:blipFill rotWithShape="1">
          <a:blip r:embed="rId5">
            <a:alphaModFix/>
          </a:blip>
          <a:srcRect b="9608" l="26440" r="6856" t="11701"/>
          <a:stretch/>
        </p:blipFill>
        <p:spPr>
          <a:xfrm>
            <a:off x="3319188" y="2319750"/>
            <a:ext cx="4965526" cy="36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58dc813b3e_0_95"/>
          <p:cNvSpPr txBox="1"/>
          <p:nvPr/>
        </p:nvSpPr>
        <p:spPr>
          <a:xfrm>
            <a:off x="493007" y="5695050"/>
            <a:ext cx="1061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3" name="Google Shape;233;g358dc813b3e_0_95"/>
          <p:cNvSpPr txBox="1"/>
          <p:nvPr/>
        </p:nvSpPr>
        <p:spPr>
          <a:xfrm>
            <a:off x="3277000" y="1626499"/>
            <a:ext cx="4709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r:id="rId6"/>
              </a:rPr>
              <a:t>https://www.instagram.com/p/DIhWmXpvV0K/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sz="400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C0000"/>
              </a:solidFill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C0000"/>
              </a:solidFill>
            </a:endParaRPr>
          </a:p>
        </p:txBody>
      </p:sp>
      <p:sp>
        <p:nvSpPr>
          <p:cNvPr id="234" name="Google Shape;234;g358dc813b3e_0_95"/>
          <p:cNvSpPr txBox="1"/>
          <p:nvPr/>
        </p:nvSpPr>
        <p:spPr>
          <a:xfrm>
            <a:off x="4601055" y="1010900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58dc813b3e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358dc813b3e_0_106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358dc813b3e_0_106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g358dc813b3e_0_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58dc813b3e_0_106"/>
          <p:cNvSpPr txBox="1"/>
          <p:nvPr/>
        </p:nvSpPr>
        <p:spPr>
          <a:xfrm>
            <a:off x="322894" y="372775"/>
            <a:ext cx="106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4" name="Google Shape;244;g358dc813b3e_0_106" title="Captura de Pantalla 2025-05-14 a la(s) 3.46.17 p. m..png"/>
          <p:cNvPicPr preferRelativeResize="0"/>
          <p:nvPr/>
        </p:nvPicPr>
        <p:blipFill rotWithShape="1">
          <a:blip r:embed="rId5">
            <a:alphaModFix/>
          </a:blip>
          <a:srcRect b="8429" l="26197" r="7546" t="13452"/>
          <a:stretch/>
        </p:blipFill>
        <p:spPr>
          <a:xfrm>
            <a:off x="882475" y="2084300"/>
            <a:ext cx="4748474" cy="34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58dc813b3e_0_106"/>
          <p:cNvSpPr txBox="1"/>
          <p:nvPr/>
        </p:nvSpPr>
        <p:spPr>
          <a:xfrm>
            <a:off x="493007" y="5695050"/>
            <a:ext cx="1061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6" name="Google Shape;246;g358dc813b3e_0_106"/>
          <p:cNvSpPr txBox="1"/>
          <p:nvPr/>
        </p:nvSpPr>
        <p:spPr>
          <a:xfrm>
            <a:off x="729325" y="1682549"/>
            <a:ext cx="470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000" u="sng">
                <a:solidFill>
                  <a:schemeClr val="hlink"/>
                </a:solidFill>
                <a:hlinkClick r:id="rId6"/>
              </a:rPr>
              <a:t>https://www.instagram.com/p/DIkWfEFvTcU/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sz="400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CC0000"/>
              </a:solidFill>
            </a:endParaRPr>
          </a:p>
        </p:txBody>
      </p:sp>
      <p:sp>
        <p:nvSpPr>
          <p:cNvPr id="247" name="Google Shape;247;g358dc813b3e_0_106"/>
          <p:cNvSpPr txBox="1"/>
          <p:nvPr/>
        </p:nvSpPr>
        <p:spPr>
          <a:xfrm>
            <a:off x="729330" y="1159600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8" name="Google Shape;248;g358dc813b3e_0_106"/>
          <p:cNvSpPr txBox="1"/>
          <p:nvPr/>
        </p:nvSpPr>
        <p:spPr>
          <a:xfrm>
            <a:off x="6425845" y="1159588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FACEBOOK</a:t>
            </a:r>
            <a:endParaRPr b="1" sz="280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9" name="Google Shape;249;g358dc813b3e_0_106"/>
          <p:cNvSpPr txBox="1"/>
          <p:nvPr/>
        </p:nvSpPr>
        <p:spPr>
          <a:xfrm>
            <a:off x="6425850" y="1682550"/>
            <a:ext cx="470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CC0000"/>
                </a:solidFill>
              </a:rPr>
              <a:t>   </a:t>
            </a:r>
            <a:r>
              <a:rPr lang="en-US" sz="1000" u="sng">
                <a:solidFill>
                  <a:schemeClr val="hlink"/>
                </a:solidFill>
                <a:hlinkClick r:id="rId7"/>
              </a:rPr>
              <a:t>https://www.facebook.com/share/p/16NqBPhVtj/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sz="1000">
              <a:solidFill>
                <a:srgbClr val="CC0000"/>
              </a:solidFill>
            </a:endParaRPr>
          </a:p>
        </p:txBody>
      </p:sp>
      <p:pic>
        <p:nvPicPr>
          <p:cNvPr id="250" name="Google Shape;250;g358dc813b3e_0_106" title="Captura de Pantalla 2025-05-16 a la(s) 10.19.31 a. m..png"/>
          <p:cNvPicPr preferRelativeResize="0"/>
          <p:nvPr/>
        </p:nvPicPr>
        <p:blipFill rotWithShape="1">
          <a:blip r:embed="rId8">
            <a:alphaModFix/>
          </a:blip>
          <a:srcRect b="0" l="58299" r="1135" t="24936"/>
          <a:stretch/>
        </p:blipFill>
        <p:spPr>
          <a:xfrm>
            <a:off x="6551425" y="2098050"/>
            <a:ext cx="3110109" cy="35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358dc813b3e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58dc813b3e_0_9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358dc813b3e_0_9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g358dc813b3e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58dc813b3e_0_9"/>
          <p:cNvSpPr txBox="1"/>
          <p:nvPr/>
        </p:nvSpPr>
        <p:spPr>
          <a:xfrm>
            <a:off x="322894" y="372775"/>
            <a:ext cx="10617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0" name="Google Shape;260;g358dc813b3e_0_9" title="Captura de Pantalla 2025-05-14 a la(s) 2.56.40 p. m..png"/>
          <p:cNvPicPr preferRelativeResize="0"/>
          <p:nvPr/>
        </p:nvPicPr>
        <p:blipFill rotWithShape="1">
          <a:blip r:embed="rId5">
            <a:alphaModFix/>
          </a:blip>
          <a:srcRect b="9217" l="26511" r="7750" t="13776"/>
          <a:stretch/>
        </p:blipFill>
        <p:spPr>
          <a:xfrm>
            <a:off x="729327" y="2312500"/>
            <a:ext cx="4224550" cy="309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58dc813b3e_0_9"/>
          <p:cNvSpPr txBox="1"/>
          <p:nvPr/>
        </p:nvSpPr>
        <p:spPr>
          <a:xfrm>
            <a:off x="729325" y="178903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6"/>
              </a:rPr>
              <a:t>https://www.instagram.com/p/DIpUChevhXB/</a:t>
            </a:r>
            <a:endParaRPr/>
          </a:p>
        </p:txBody>
      </p:sp>
      <p:sp>
        <p:nvSpPr>
          <p:cNvPr id="262" name="Google Shape;262;g358dc813b3e_0_9"/>
          <p:cNvSpPr txBox="1"/>
          <p:nvPr/>
        </p:nvSpPr>
        <p:spPr>
          <a:xfrm>
            <a:off x="729330" y="1159600"/>
            <a:ext cx="2061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3" name="Google Shape;263;g358dc813b3e_0_9"/>
          <p:cNvSpPr txBox="1"/>
          <p:nvPr/>
        </p:nvSpPr>
        <p:spPr>
          <a:xfrm>
            <a:off x="6425845" y="1159588"/>
            <a:ext cx="2061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FACEBOOK</a:t>
            </a:r>
            <a:endParaRPr b="1" sz="280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58dc813b3e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58dc813b3e_0_26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58dc813b3e_0_26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g358dc813b3e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58dc813b3e_0_26"/>
          <p:cNvSpPr txBox="1"/>
          <p:nvPr/>
        </p:nvSpPr>
        <p:spPr>
          <a:xfrm>
            <a:off x="322894" y="372775"/>
            <a:ext cx="10617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3" name="Google Shape;273;g358dc813b3e_0_26"/>
          <p:cNvSpPr txBox="1"/>
          <p:nvPr/>
        </p:nvSpPr>
        <p:spPr>
          <a:xfrm>
            <a:off x="527525" y="59235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5"/>
              </a:rPr>
              <a:t>https://www.instagram.com/p/DIpUChevhXB/</a:t>
            </a:r>
            <a:endParaRPr/>
          </a:p>
        </p:txBody>
      </p:sp>
      <p:pic>
        <p:nvPicPr>
          <p:cNvPr id="274" name="Google Shape;274;g358dc813b3e_0_26" title="Captura de Pantalla 2025-05-14 a la(s) 2.59.23 p. m.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0300" y="1365950"/>
            <a:ext cx="6601750" cy="41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358dc813b3e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58dc813b3e_0_37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358dc813b3e_0_37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g358dc813b3e_0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58dc813b3e_0_37"/>
          <p:cNvSpPr txBox="1"/>
          <p:nvPr/>
        </p:nvSpPr>
        <p:spPr>
          <a:xfrm>
            <a:off x="322894" y="372775"/>
            <a:ext cx="10617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4" name="Google Shape;284;g358dc813b3e_0_37"/>
          <p:cNvSpPr txBox="1"/>
          <p:nvPr/>
        </p:nvSpPr>
        <p:spPr>
          <a:xfrm>
            <a:off x="527525" y="5923500"/>
            <a:ext cx="556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5"/>
              </a:rPr>
              <a:t>https://www.instagram.com/p/DI4Bkx4OrbT/</a:t>
            </a:r>
            <a:r>
              <a:rPr lang="en-US" sz="1000"/>
              <a:t> </a:t>
            </a:r>
            <a:endParaRPr/>
          </a:p>
        </p:txBody>
      </p:sp>
      <p:pic>
        <p:nvPicPr>
          <p:cNvPr id="285" name="Google Shape;285;g358dc813b3e_0_37" title="Captura de Pantalla 2025-05-14 a la(s) 3.01.17 p. m.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0300" y="1365950"/>
            <a:ext cx="6601750" cy="41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358dc813b3e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58dc813b3e_0_51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58dc813b3e_0_51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g358dc813b3e_0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58dc813b3e_0_51"/>
          <p:cNvSpPr txBox="1"/>
          <p:nvPr/>
        </p:nvSpPr>
        <p:spPr>
          <a:xfrm>
            <a:off x="322894" y="372775"/>
            <a:ext cx="10617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5" name="Google Shape;295;g358dc813b3e_0_51"/>
          <p:cNvSpPr txBox="1"/>
          <p:nvPr/>
        </p:nvSpPr>
        <p:spPr>
          <a:xfrm>
            <a:off x="527525" y="5923500"/>
            <a:ext cx="556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5"/>
              </a:rPr>
              <a:t>https://www.youtube.com/live/U7VvIhG4tU4</a:t>
            </a:r>
            <a:r>
              <a:rPr lang="en-US" sz="1000"/>
              <a:t> </a:t>
            </a:r>
            <a:endParaRPr/>
          </a:p>
        </p:txBody>
      </p:sp>
      <p:pic>
        <p:nvPicPr>
          <p:cNvPr id="296" name="Google Shape;296;g358dc813b3e_0_51" title="Captura de Pantalla 2025-05-14 a la(s) 3.03.15 p. m.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0300" y="1365950"/>
            <a:ext cx="6601750" cy="41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"/>
          <p:cNvSpPr txBox="1"/>
          <p:nvPr/>
        </p:nvSpPr>
        <p:spPr>
          <a:xfrm>
            <a:off x="322894" y="372775"/>
            <a:ext cx="10617772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Invitación a asistir a la audiencia a diferentes grupos de actores clave: 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7" name="Google Shape;87;p2"/>
          <p:cNvPicPr preferRelativeResize="0"/>
          <p:nvPr/>
        </p:nvPicPr>
        <p:blipFill rotWithShape="1">
          <a:blip r:embed="rId5">
            <a:alphaModFix/>
          </a:blip>
          <a:srcRect b="5739" l="31763" r="1142" t="26284"/>
          <a:stretch/>
        </p:blipFill>
        <p:spPr>
          <a:xfrm>
            <a:off x="3392979" y="1842819"/>
            <a:ext cx="5314293" cy="4517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-2125"/>
            <a:ext cx="12206700" cy="6857700"/>
          </a:xfrm>
          <a:prstGeom prst="rect">
            <a:avLst/>
          </a:prstGeom>
          <a:solidFill>
            <a:srgbClr val="E403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4622" y="4732325"/>
            <a:ext cx="1628600" cy="5327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9"/>
          <p:cNvSpPr txBox="1"/>
          <p:nvPr/>
        </p:nvSpPr>
        <p:spPr>
          <a:xfrm>
            <a:off x="2731500" y="2547000"/>
            <a:ext cx="6729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i="0" lang="en-US" sz="12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GRACIAS</a:t>
            </a:r>
            <a:endParaRPr b="1" i="0" sz="12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5">
            <a:alphaModFix/>
          </a:blip>
          <a:srcRect b="5739" l="34481" r="1482" t="26888"/>
          <a:stretch/>
        </p:blipFill>
        <p:spPr>
          <a:xfrm>
            <a:off x="1356126" y="965916"/>
            <a:ext cx="4348638" cy="477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6">
            <a:alphaModFix/>
          </a:blip>
          <a:srcRect b="5136" l="35670" r="0" t="26585"/>
          <a:stretch/>
        </p:blipFill>
        <p:spPr>
          <a:xfrm>
            <a:off x="6509982" y="965917"/>
            <a:ext cx="4625147" cy="477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5">
            <a:alphaModFix/>
          </a:blip>
          <a:srcRect b="5740" l="35501" r="0" t="27190"/>
          <a:stretch/>
        </p:blipFill>
        <p:spPr>
          <a:xfrm>
            <a:off x="1173707" y="935967"/>
            <a:ext cx="4363284" cy="4850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 rotWithShape="1">
          <a:blip r:embed="rId6">
            <a:alphaModFix/>
          </a:blip>
          <a:srcRect b="5135" l="35330" r="0" t="26888"/>
          <a:stretch/>
        </p:blipFill>
        <p:spPr>
          <a:xfrm>
            <a:off x="6653047" y="891306"/>
            <a:ext cx="4290636" cy="489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5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322894" y="372775"/>
            <a:ext cx="10617772" cy="27084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Encuesta: ¿Sobre qué temas quieres que hablemos en la Rendición de Cuentas del IDPAC?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Enviada a diferentes grupos de valor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 b="4832" l="35501" r="0" t="35651"/>
          <a:stretch/>
        </p:blipFill>
        <p:spPr>
          <a:xfrm>
            <a:off x="2513335" y="2307040"/>
            <a:ext cx="6426558" cy="381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5">
            <a:alphaModFix/>
          </a:blip>
          <a:srcRect b="5740" l="36010" r="971" t="36253"/>
          <a:stretch/>
        </p:blipFill>
        <p:spPr>
          <a:xfrm>
            <a:off x="1378040" y="900752"/>
            <a:ext cx="4108360" cy="515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6">
            <a:alphaModFix/>
          </a:blip>
          <a:srcRect b="5135" l="35670" r="0" t="35952"/>
          <a:stretch/>
        </p:blipFill>
        <p:spPr>
          <a:xfrm>
            <a:off x="6414448" y="900752"/>
            <a:ext cx="4113852" cy="515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5">
            <a:alphaModFix/>
          </a:blip>
          <a:srcRect b="5136" l="35670" r="0" t="39576"/>
          <a:stretch/>
        </p:blipFill>
        <p:spPr>
          <a:xfrm>
            <a:off x="1091821" y="982639"/>
            <a:ext cx="4462818" cy="5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6">
            <a:alphaModFix/>
          </a:blip>
          <a:srcRect b="5135" l="35501" r="0" t="35952"/>
          <a:stretch/>
        </p:blipFill>
        <p:spPr>
          <a:xfrm>
            <a:off x="6387153" y="982639"/>
            <a:ext cx="4556530" cy="517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8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5">
            <a:alphaModFix/>
          </a:blip>
          <a:srcRect b="5135" l="35501" r="0" t="35952"/>
          <a:stretch/>
        </p:blipFill>
        <p:spPr>
          <a:xfrm>
            <a:off x="3275463" y="900753"/>
            <a:ext cx="4995079" cy="5562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8dc813b3e_0_0"/>
          <p:cNvSpPr/>
          <p:nvPr/>
        </p:nvSpPr>
        <p:spPr>
          <a:xfrm flipH="1">
            <a:off x="10943683" y="2532197"/>
            <a:ext cx="1245300" cy="43254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58dc813b3e_0_0"/>
          <p:cNvSpPr/>
          <p:nvPr/>
        </p:nvSpPr>
        <p:spPr>
          <a:xfrm rot="10800000">
            <a:off x="10943683" y="-103"/>
            <a:ext cx="1245300" cy="2532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g358dc813b3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5222" y="6463695"/>
            <a:ext cx="954716" cy="31233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358dc813b3e_0_0"/>
          <p:cNvSpPr txBox="1"/>
          <p:nvPr/>
        </p:nvSpPr>
        <p:spPr>
          <a:xfrm>
            <a:off x="322894" y="372775"/>
            <a:ext cx="106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Publicaciones en RRSS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5" name="Google Shape;155;g358dc813b3e_0_0" title="Captura de Pantalla 2025-05-14 a la(s) 2.54.27 p. m..png"/>
          <p:cNvPicPr preferRelativeResize="0"/>
          <p:nvPr/>
        </p:nvPicPr>
        <p:blipFill rotWithShape="1">
          <a:blip r:embed="rId4">
            <a:alphaModFix/>
          </a:blip>
          <a:srcRect b="9923" l="22508" r="3668" t="12061"/>
          <a:stretch/>
        </p:blipFill>
        <p:spPr>
          <a:xfrm>
            <a:off x="787050" y="2650675"/>
            <a:ext cx="4744550" cy="31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58dc813b3e_0_0"/>
          <p:cNvSpPr txBox="1"/>
          <p:nvPr/>
        </p:nvSpPr>
        <p:spPr>
          <a:xfrm>
            <a:off x="804475" y="1928238"/>
            <a:ext cx="4709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5"/>
              </a:rPr>
              <a:t>https://www.instagram.com/p/DIMGNKjOcXX/?utm_source=ig_web_copy_link&amp;igsh=MzRlODBiNWFlZA==</a:t>
            </a:r>
            <a:r>
              <a:rPr b="1" lang="en-US" sz="400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7" name="Google Shape;157;g358dc813b3e_0_0" title="Captura de Pantalla 2025-05-16 a la(s) 9.14.11 a. m..png"/>
          <p:cNvPicPr preferRelativeResize="0"/>
          <p:nvPr/>
        </p:nvPicPr>
        <p:blipFill rotWithShape="1">
          <a:blip r:embed="rId6">
            <a:alphaModFix/>
          </a:blip>
          <a:srcRect b="11928" l="21094" r="21065" t="13142"/>
          <a:stretch/>
        </p:blipFill>
        <p:spPr>
          <a:xfrm>
            <a:off x="6425850" y="2607900"/>
            <a:ext cx="3975926" cy="3219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58dc813b3e_0_0"/>
          <p:cNvSpPr txBox="1"/>
          <p:nvPr/>
        </p:nvSpPr>
        <p:spPr>
          <a:xfrm>
            <a:off x="787045" y="1159600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INSTAGRAM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" name="Google Shape;159;g358dc813b3e_0_0"/>
          <p:cNvSpPr txBox="1"/>
          <p:nvPr/>
        </p:nvSpPr>
        <p:spPr>
          <a:xfrm>
            <a:off x="6425845" y="1159588"/>
            <a:ext cx="20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00000"/>
                </a:solidFill>
                <a:latin typeface="Oswald"/>
                <a:ea typeface="Oswald"/>
                <a:cs typeface="Oswald"/>
                <a:sym typeface="Oswald"/>
              </a:rPr>
              <a:t>FACEBOOK</a:t>
            </a:r>
            <a:endParaRPr b="1" sz="2800">
              <a:solidFill>
                <a:srgbClr val="C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0" name="Google Shape;160;g358dc813b3e_0_0"/>
          <p:cNvSpPr txBox="1"/>
          <p:nvPr/>
        </p:nvSpPr>
        <p:spPr>
          <a:xfrm>
            <a:off x="6445525" y="1775200"/>
            <a:ext cx="470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7"/>
              </a:rPr>
              <a:t>https://www.facebook.com/participacionbogota/posts/pfbid02DE7mCTCsPwNZwgoB3C7imHxdxrckbuvYact32y6cZfP4ptteumroCu4oYiz8dXtrl?rdid=ROLGUKtGm7L92nQQ#</a:t>
            </a:r>
            <a:r>
              <a:rPr lang="en-US" sz="1000">
                <a:solidFill>
                  <a:srgbClr val="CC0000"/>
                </a:solidFill>
              </a:rPr>
              <a:t> </a:t>
            </a:r>
            <a:endParaRPr b="1" i="0" sz="4000" u="none" cap="none" strike="noStrike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</cp:coreProperties>
</file>