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Lexend Deca Light"/>
      <p:regular r:id="rId15"/>
      <p:bold r:id="rId16"/>
    </p:embeddedFont>
    <p:embeddedFont>
      <p:font typeface="Oswald"/>
      <p:regular r:id="rId17"/>
      <p:bold r:id="rId18"/>
    </p:embeddedFont>
    <p:embeddedFont>
      <p:font typeface="Lexend Dec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hwgG9h7oDQvAw7gi/mKxROrjoS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EA6AA9-8D2D-43E7-94CF-009854F3AE4F}">
  <a:tblStyle styleId="{DEEA6AA9-8D2D-43E7-94CF-009854F3AE4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fill>
          <a:solidFill>
            <a:srgbClr val="F8D6CC"/>
          </a:solidFill>
        </a:fill>
      </a:tcStyle>
    </a:band1H>
    <a:band2H>
      <a:tcTxStyle/>
    </a:band2H>
    <a:band1V>
      <a:tcTxStyle/>
      <a:tcStyle>
        <a:fill>
          <a:solidFill>
            <a:srgbClr val="F8D6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Dec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exendDecaLight-regular.fntdata"/><Relationship Id="rId14" Type="http://schemas.openxmlformats.org/officeDocument/2006/relationships/slide" Target="slides/slide8.xml"/><Relationship Id="rId17" Type="http://schemas.openxmlformats.org/officeDocument/2006/relationships/font" Target="fonts/Oswald-regular.fntdata"/><Relationship Id="rId16" Type="http://schemas.openxmlformats.org/officeDocument/2006/relationships/font" Target="fonts/LexendDecaLigh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exendDeca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409e8f685_1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e409e8f685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e409e8f685_1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e409e8f685_1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409e8f685_12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2e409e8f685_1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440a7b3d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4440a7b3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440a7b3dc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4440a7b3d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440a7b3dc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4440a7b3d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e409e8f685_12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e409e8f685_1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409e8f685_1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e409e8f685_1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2e409e8f685_1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8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e409e8f685_12_0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B9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2e409e8f685_12_0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e409e8f685_12_0" title="asp2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409e8f685_12_0" title="casa2.png"/>
          <p:cNvPicPr preferRelativeResize="0"/>
          <p:nvPr/>
        </p:nvPicPr>
        <p:blipFill rotWithShape="1">
          <a:blip r:embed="rId5">
            <a:alphaModFix/>
          </a:blip>
          <a:srcRect b="0" l="21959" r="0" t="0"/>
          <a:stretch/>
        </p:blipFill>
        <p:spPr>
          <a:xfrm>
            <a:off x="385235" y="446050"/>
            <a:ext cx="4619203" cy="5763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e409e8f685_12_0"/>
          <p:cNvSpPr txBox="1"/>
          <p:nvPr/>
        </p:nvSpPr>
        <p:spPr>
          <a:xfrm>
            <a:off x="4583832" y="1844824"/>
            <a:ext cx="6729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en-CO" sz="57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Propuesta</a:t>
            </a:r>
            <a:endParaRPr b="1" i="0" sz="57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g2e409e8f685_12_0"/>
          <p:cNvSpPr txBox="1"/>
          <p:nvPr/>
        </p:nvSpPr>
        <p:spPr>
          <a:xfrm>
            <a:off x="4834776" y="3076065"/>
            <a:ext cx="6729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Fecha: </a:t>
            </a:r>
            <a:r>
              <a:rPr b="0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sábado 26 de abril.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Hora: </a:t>
            </a:r>
            <a:r>
              <a:rPr b="0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10:00 a.m. – 12:00 p.m. </a:t>
            </a:r>
            <a:endParaRPr b="0" i="0" sz="20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0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(</a:t>
            </a:r>
            <a:r>
              <a:rPr lang="en-CO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montaje desde las 7:00 a.m.).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Lugar: </a:t>
            </a:r>
            <a:r>
              <a:rPr b="0" i="0" lang="en-CO" sz="20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auditorio Benjamín Herrera – Campus La Candelaria de la Universidad Libre.</a:t>
            </a:r>
            <a:endParaRPr b="0" i="0" sz="20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en-CO" sz="2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Público esperado: 200 personas.</a:t>
            </a:r>
            <a:endParaRPr sz="20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409e8f685_12_22"/>
          <p:cNvSpPr/>
          <p:nvPr/>
        </p:nvSpPr>
        <p:spPr>
          <a:xfrm>
            <a:off x="-58775" y="-31000"/>
            <a:ext cx="12269100" cy="6916384"/>
          </a:xfrm>
          <a:prstGeom prst="rect">
            <a:avLst/>
          </a:prstGeom>
          <a:solidFill>
            <a:srgbClr val="E40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e409e8f685_12_22"/>
          <p:cNvSpPr txBox="1"/>
          <p:nvPr/>
        </p:nvSpPr>
        <p:spPr>
          <a:xfrm>
            <a:off x="967699" y="1214738"/>
            <a:ext cx="4292425" cy="11387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CO" sz="62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OBJETIVOS</a:t>
            </a:r>
            <a:endParaRPr b="1" i="0" sz="62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7" name="Google Shape;97;g2e409e8f685_12_22"/>
          <p:cNvSpPr txBox="1"/>
          <p:nvPr/>
        </p:nvSpPr>
        <p:spPr>
          <a:xfrm>
            <a:off x="1040325" y="2729550"/>
            <a:ext cx="4219800" cy="27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-CO" sz="15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Garantizar la difusión efectiva de los logros y acciones del IDPAC en 2024. </a:t>
            </a:r>
            <a:endParaRPr b="0" i="0" sz="1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1905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-CO" sz="15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Promover la participación ciudadana en el evento y en los canales de comunicación. Generar transparencia y confianza en la gestión del IDPAC.</a:t>
            </a:r>
            <a:endParaRPr/>
          </a:p>
          <a:p>
            <a:pPr indent="-19050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b="0" i="0" lang="en-CO" sz="1500" u="none" cap="none" strike="noStrike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Ampliar el alcance del evento a través de medios digitales y tradicionales.</a:t>
            </a:r>
            <a:endParaRPr b="0" i="0" sz="1500" u="none" cap="none" strike="noStrike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cxnSp>
        <p:nvCxnSpPr>
          <p:cNvPr id="98" name="Google Shape;98;g2e409e8f685_12_22"/>
          <p:cNvCxnSpPr/>
          <p:nvPr/>
        </p:nvCxnSpPr>
        <p:spPr>
          <a:xfrm>
            <a:off x="-280125" y="2410313"/>
            <a:ext cx="4513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9" name="Google Shape;99;g2e409e8f685_12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742" y="6044134"/>
            <a:ext cx="3108966" cy="84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e409e8f685_12_22"/>
          <p:cNvPicPr preferRelativeResize="0"/>
          <p:nvPr/>
        </p:nvPicPr>
        <p:blipFill rotWithShape="1">
          <a:blip r:embed="rId4">
            <a:alphaModFix/>
          </a:blip>
          <a:srcRect b="13176" l="0" r="0" t="13282"/>
          <a:stretch/>
        </p:blipFill>
        <p:spPr>
          <a:xfrm>
            <a:off x="5958339" y="-30999"/>
            <a:ext cx="6258341" cy="691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e409e8f685_12_22"/>
          <p:cNvSpPr/>
          <p:nvPr/>
        </p:nvSpPr>
        <p:spPr>
          <a:xfrm flipH="1">
            <a:off x="10965015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e409e8f685_12_22"/>
          <p:cNvSpPr/>
          <p:nvPr/>
        </p:nvSpPr>
        <p:spPr>
          <a:xfrm rot="10800000">
            <a:off x="10945825" y="-31000"/>
            <a:ext cx="1264500" cy="25632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g2e409e8f685_12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73301" y="6330625"/>
            <a:ext cx="788500" cy="2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e409e8f685_12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1388" y="2231337"/>
            <a:ext cx="3372146" cy="23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e409e8f685_12_22" title="asp2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e409e8f685_12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020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e409e8f685_12_36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e409e8f685_12_36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2e409e8f685_12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3301" y="6330625"/>
            <a:ext cx="788500" cy="2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2e409e8f685_12_36"/>
          <p:cNvSpPr txBox="1"/>
          <p:nvPr/>
        </p:nvSpPr>
        <p:spPr>
          <a:xfrm>
            <a:off x="1873425" y="211299"/>
            <a:ext cx="8612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lang="en-CO" sz="6100">
                <a:solidFill>
                  <a:srgbClr val="E4032E"/>
                </a:solidFill>
                <a:latin typeface="Oswald"/>
                <a:ea typeface="Oswald"/>
                <a:cs typeface="Oswald"/>
                <a:sym typeface="Oswald"/>
              </a:rPr>
              <a:t>Cronograma </a:t>
            </a:r>
            <a:endParaRPr b="1" i="0" sz="6100" u="none" cap="none" strike="noStrike">
              <a:solidFill>
                <a:srgbClr val="E4032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5" name="Google Shape;115;g2e409e8f685_12_36" title="as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e409e8f685_12_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336" y="189211"/>
            <a:ext cx="1296144" cy="910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" name="Google Shape;117;g2e409e8f685_12_36"/>
          <p:cNvGraphicFramePr/>
          <p:nvPr/>
        </p:nvGraphicFramePr>
        <p:xfrm>
          <a:off x="672499" y="13347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{DEEA6AA9-8D2D-43E7-94CF-009854F3AE4F}</a:tableStyleId>
              </a:tblPr>
              <a:tblGrid>
                <a:gridCol w="1569700"/>
                <a:gridCol w="8701475"/>
              </a:tblGrid>
              <a:tr h="34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FECHA</a:t>
                      </a: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ACTIVIDAD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19 de marzo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Definición de la dinámica de Rendición de Cuentas (Reunión)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24 - 28 de marzo</a:t>
                      </a:r>
                      <a:r>
                        <a:rPr lang="en-CO" sz="1400" u="none" cap="none" strike="noStrike"/>
                        <a:t>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Preparación de material de comunicación de expectativa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Inicio gestión contractual con Canal Capital para transmisión.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31 de marzo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 sz="1400" u="none" cap="none" strike="noStrike"/>
                        <a:t>Publicación </a:t>
                      </a:r>
                      <a:r>
                        <a:rPr lang="en-CO"/>
                        <a:t>formulario de preguntas sobre informe de rendición de cuentas (Planeación)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 al 4 de abril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Visita técnica a Auditorio con personas de Canal Capital - temas de transmisión. 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Producción parrilla digital de difusión del evento. 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Producción de material audiovisual para pauta en Canal Capital.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7 al 11 de abril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Producción de videos de beneficiarios y material </a:t>
                      </a:r>
                      <a:r>
                        <a:rPr lang="en-CO"/>
                        <a:t>audiovisual</a:t>
                      </a:r>
                      <a:r>
                        <a:rPr lang="en-CO"/>
                        <a:t> para evento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Planeación cubrimiento del evento y organización del equipo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Producción de PPT de Rendición de Cuentas.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14 al 26 de abril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Difusión parrilla Rendición de cuentas </a:t>
                      </a:r>
                      <a:endParaRPr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Boletín en Página web sobre la Rendición de cuentas.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26 de abril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Desarrollo del evento.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26 al 30 de abril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Contenido posevento (Testimonios, resumen de la jornada, publicación en web del desarrollo de la actividad).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18" name="Google Shape;118;g2e409e8f685_12_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1357" y="5542106"/>
            <a:ext cx="3761974" cy="13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4440a7b3d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4440a7b3dc_0_0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4440a7b3dc_0_0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34440a7b3d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3301" y="6330625"/>
            <a:ext cx="788500" cy="2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4440a7b3dc_0_0"/>
          <p:cNvSpPr txBox="1"/>
          <p:nvPr/>
        </p:nvSpPr>
        <p:spPr>
          <a:xfrm>
            <a:off x="1876200" y="477049"/>
            <a:ext cx="8612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CO" sz="6100" u="none" cap="none" strike="noStrike">
                <a:solidFill>
                  <a:srgbClr val="E4032E"/>
                </a:solidFill>
                <a:latin typeface="Oswald"/>
                <a:ea typeface="Oswald"/>
                <a:cs typeface="Oswald"/>
                <a:sym typeface="Oswald"/>
              </a:rPr>
              <a:t>Minuto a minuto previo</a:t>
            </a:r>
            <a:endParaRPr b="1" i="0" sz="6100" u="none" cap="none" strike="noStrike">
              <a:solidFill>
                <a:srgbClr val="E4032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8" name="Google Shape;128;g34440a7b3dc_0_0" title="as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4440a7b3dc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336" y="189211"/>
            <a:ext cx="1296143" cy="910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g34440a7b3dc_0_0"/>
          <p:cNvGraphicFramePr/>
          <p:nvPr/>
        </p:nvGraphicFramePr>
        <p:xfrm>
          <a:off x="1501824" y="18448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{DEEA6AA9-8D2D-43E7-94CF-009854F3AE4F}</a:tableStyleId>
              </a:tblPr>
              <a:tblGrid>
                <a:gridCol w="1567225"/>
                <a:gridCol w="77938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HORA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ACTIVIDAD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/>
                        <a:t>8:00 – 9:00 </a:t>
                      </a:r>
                      <a:r>
                        <a:rPr b="1" lang="en-CO"/>
                        <a:t>a-m.</a:t>
                      </a:r>
                      <a:r>
                        <a:rPr b="1" lang="en-CO" sz="1400" u="none" cap="none" strike="noStrike"/>
                        <a:t>:</a:t>
                      </a:r>
                      <a:r>
                        <a:rPr lang="en-CO" sz="1400" u="none" cap="none" strike="noStrike"/>
                        <a:t>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 sz="1400" u="none" cap="none" strike="noStrike"/>
                        <a:t>Pruebas técnicas (audio, video, transmisión en vivo).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/>
                        <a:t>9:00 – 9:30 </a:t>
                      </a:r>
                      <a:r>
                        <a:rPr b="1" lang="en-CO"/>
                        <a:t>a.m.</a:t>
                      </a:r>
                      <a:r>
                        <a:rPr b="1" lang="en-CO" sz="1400" u="none" cap="none" strike="noStrike"/>
                        <a:t>:</a:t>
                      </a:r>
                      <a:r>
                        <a:rPr lang="en-CO" sz="1400" u="none" cap="none" strike="noStrike"/>
                        <a:t>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 sz="1400" u="none" cap="none" strike="noStrike"/>
                        <a:t>Registro de asistentes.</a:t>
                      </a:r>
                      <a:r>
                        <a:rPr lang="en-CO" sz="1400" u="none" cap="none" strike="noStrike"/>
                        <a:t>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/>
                        <a:t>9:30– 9:45 </a:t>
                      </a:r>
                      <a:r>
                        <a:rPr b="1" lang="en-CO"/>
                        <a:t>a.m.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 sz="1400" u="none" cap="none" strike="noStrike"/>
                        <a:t>Publicación en redes sociales: “¡Estamos listos! Síguenos en la transmisión en vivo. </a:t>
                      </a:r>
                      <a:r>
                        <a:rPr lang="en-CO"/>
                        <a:t>Cubrimiento en vivo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9:55 a.m.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Publicación de link de la transmisión.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10:00 a.m.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Cubrimiento en vivo desde todas las redes sociales del IDPAC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31" name="Google Shape;131;g34440a7b3dc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1357" y="5542106"/>
            <a:ext cx="3761974" cy="13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4440a7b3dc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4440a7b3dc_0_12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4440a7b3dc_0_12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g34440a7b3dc_0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3301" y="6330625"/>
            <a:ext cx="788500" cy="2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4440a7b3dc_0_12"/>
          <p:cNvSpPr txBox="1"/>
          <p:nvPr/>
        </p:nvSpPr>
        <p:spPr>
          <a:xfrm>
            <a:off x="1873375" y="189199"/>
            <a:ext cx="8612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CO" sz="6100" u="none" cap="none" strike="noStrike">
                <a:solidFill>
                  <a:srgbClr val="E4032E"/>
                </a:solidFill>
                <a:latin typeface="Oswald"/>
                <a:ea typeface="Oswald"/>
                <a:cs typeface="Oswald"/>
                <a:sym typeface="Oswald"/>
              </a:rPr>
              <a:t>Minuto a minuto evento</a:t>
            </a:r>
            <a:endParaRPr b="1" i="0" sz="6100" u="none" cap="none" strike="noStrike">
              <a:solidFill>
                <a:srgbClr val="E4032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1" name="Google Shape;141;g34440a7b3dc_0_12" title="as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4440a7b3dc_0_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336" y="189211"/>
            <a:ext cx="1296143" cy="910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g34440a7b3dc_0_12"/>
          <p:cNvGraphicFramePr/>
          <p:nvPr/>
        </p:nvGraphicFramePr>
        <p:xfrm>
          <a:off x="1501824" y="12471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{DEEA6AA9-8D2D-43E7-94CF-009854F3AE4F}</a:tableStyleId>
              </a:tblPr>
              <a:tblGrid>
                <a:gridCol w="1080125"/>
                <a:gridCol w="8280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HORA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ACTIVIDAD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10:00 a.m.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Inicio del evento: Saludo inicial, bienvenida a los asistentes y a la audiencia conectada a través de Canal Capital y Redes Sociales de IDPAC. Se pide escanear QR para preguntas del público y audiencia conectada.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10:05 a.m.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Proyección video sobre logros de IDPAC (Reel de imágenes con logros. Ejm: Obras con saldo pedagógico, congreso de juntas de acción comunal, guardianes por el agua, temas de impacto, etc).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10:10 a.m.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Palabras de la Directora (E) Yuly Barajas (Orientadas a dar mensaje sobre el cumplimiento de los objetivos del IDPAC desde lo administrativo y lo misional).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10:15 a.m.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Directora (E) expone todo lo de </a:t>
                      </a:r>
                      <a:r>
                        <a:rPr b="1" lang="en-CO"/>
                        <a:t>transparencia y gestión presupuestal</a:t>
                      </a:r>
                      <a:r>
                        <a:rPr lang="en-CO"/>
                        <a:t>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10:25 a.m. 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Pilar </a:t>
                      </a:r>
                      <a:r>
                        <a:rPr b="1" lang="en-CO"/>
                        <a:t>de Cultura de Paz </a:t>
                      </a:r>
                      <a:endParaRPr b="1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Video beneficiario (Definir si de barrismo, de Acuerdos de Confianza)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10:30 a.m. </a:t>
                      </a:r>
                      <a:endParaRPr b="1"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Explicación de logros en el marco de Cultura de Paz con presentación (Juan Camilo Castellanos)</a:t>
                      </a:r>
                      <a:endParaRPr/>
                    </a:p>
                  </a:txBody>
                  <a:tcPr marT="45725" marB="45725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10:35 a.m. 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Pilar </a:t>
                      </a:r>
                      <a:r>
                        <a:rPr b="1" lang="en-CO"/>
                        <a:t>de Cultura Democrática</a:t>
                      </a:r>
                      <a:endParaRPr b="1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Video beneficiario (Convocatorias Chikana - Modelo de Fortalecimiento - Congreso Comunal)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10:40 a.m. 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Explicación de logros en el marco de Cultura democrática con presentación (Martha Niño)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4" name="Google Shape;144;g34440a7b3dc_0_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1357" y="5542106"/>
            <a:ext cx="3761974" cy="13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4440a7b3dc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34440a7b3dc_0_24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4440a7b3dc_0_24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34440a7b3dc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3301" y="6330625"/>
            <a:ext cx="788500" cy="25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4440a7b3dc_0_24"/>
          <p:cNvSpPr txBox="1"/>
          <p:nvPr/>
        </p:nvSpPr>
        <p:spPr>
          <a:xfrm>
            <a:off x="1873375" y="189199"/>
            <a:ext cx="8612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CO" sz="6100" u="none" cap="none" strike="noStrike">
                <a:solidFill>
                  <a:srgbClr val="E4032E"/>
                </a:solidFill>
                <a:latin typeface="Oswald"/>
                <a:ea typeface="Oswald"/>
                <a:cs typeface="Oswald"/>
                <a:sym typeface="Oswald"/>
              </a:rPr>
              <a:t>Minuto a minuto evento</a:t>
            </a:r>
            <a:endParaRPr b="1" i="0" sz="6100" u="none" cap="none" strike="noStrike">
              <a:solidFill>
                <a:srgbClr val="E4032E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4" name="Google Shape;154;g34440a7b3dc_0_24" title="as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4440a7b3dc_0_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336" y="189211"/>
            <a:ext cx="1296143" cy="9102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g34440a7b3dc_0_24"/>
          <p:cNvGraphicFramePr/>
          <p:nvPr/>
        </p:nvGraphicFramePr>
        <p:xfrm>
          <a:off x="1501824" y="12471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{DEEA6AA9-8D2D-43E7-94CF-009854F3AE4F}</a:tableStyleId>
              </a:tblPr>
              <a:tblGrid>
                <a:gridCol w="1080125"/>
                <a:gridCol w="8280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HORA 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 sz="1400" u="none" cap="none" strike="noStrike"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ACTIVIDAD</a:t>
                      </a:r>
                      <a:endParaRPr b="1" sz="1400" u="none" cap="none" strike="noStrike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10:40 a.m. 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Pilar</a:t>
                      </a:r>
                      <a:r>
                        <a:rPr b="1" lang="en-CO"/>
                        <a:t> de Cultura Ciudadana/Bogotaneidad</a:t>
                      </a:r>
                      <a:endParaRPr b="1"/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-CO"/>
                        <a:t>Video beneficiario (Obras con saldo Pedagógico)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10:45 a.m. 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Explicación de logros en el marco de Cultura Ciudadana con presentación (John Jairo González)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10:50 a.m.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Espacio de interacción con preguntas (Apoyan en las respuestas los Subdirectores a los que les corresponda (Selección de 3 preguntas del QR compartido al inicio).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11:00 a.m. 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Despedida y fin de la transmisión.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11:00 - 11:30 a.m.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Se continúan respondiendo preguntas solo en el evento presencial.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O"/>
                        <a:t>12:00 p.m.</a:t>
                      </a:r>
                      <a:endParaRPr b="1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O"/>
                        <a:t>Salida de escenario para entrega a la Universidad.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7" name="Google Shape;157;g34440a7b3dc_0_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01357" y="5542106"/>
            <a:ext cx="3761974" cy="132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e409e8f685_12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g2e409e8f685_12_49"/>
          <p:cNvGrpSpPr/>
          <p:nvPr/>
        </p:nvGrpSpPr>
        <p:grpSpPr>
          <a:xfrm>
            <a:off x="10943664" y="-52"/>
            <a:ext cx="1245319" cy="6857697"/>
            <a:chOff x="10950525" y="35050"/>
            <a:chExt cx="1239000" cy="6822900"/>
          </a:xfrm>
        </p:grpSpPr>
        <p:sp>
          <p:nvSpPr>
            <p:cNvPr id="164" name="Google Shape;164;g2e409e8f685_12_49"/>
            <p:cNvSpPr/>
            <p:nvPr/>
          </p:nvSpPr>
          <p:spPr>
            <a:xfrm flipH="1">
              <a:off x="10950525" y="2554450"/>
              <a:ext cx="1239000" cy="4303500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2e409e8f685_12_49"/>
            <p:cNvSpPr/>
            <p:nvPr/>
          </p:nvSpPr>
          <p:spPr>
            <a:xfrm rot="10800000">
              <a:off x="10950525" y="35050"/>
              <a:ext cx="1239000" cy="2519400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CO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g2e409e8f685_12_49"/>
          <p:cNvSpPr txBox="1"/>
          <p:nvPr/>
        </p:nvSpPr>
        <p:spPr>
          <a:xfrm>
            <a:off x="695725" y="463650"/>
            <a:ext cx="5544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b="1" lang="en-CO" sz="56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PENDIENTES</a:t>
            </a:r>
            <a:endParaRPr b="1" i="0" sz="5600" u="none" cap="none" strike="noStrike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Google Shape;167;g2e409e8f685_12_49"/>
          <p:cNvSpPr txBox="1"/>
          <p:nvPr/>
        </p:nvSpPr>
        <p:spPr>
          <a:xfrm>
            <a:off x="695725" y="1593400"/>
            <a:ext cx="9295500" cy="42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51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Revisar contenido de los bloques temáticos (se tomó información del informe de Rendición de Cuentas publicado en la web y de la ppt sobre logros de la entidad). 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Proceder con contrato de Canal Capital.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Realizar visita técnica al auditorio con Canal Capital.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Diseño y difusión de parrilla de invitación al evento presencial y la transmisión virtual. 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Realizar material audiovisual para los promos de Canal Capital. 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Difundir el formulario para preguntas sobre el informe de gestión 2024 (debe pasarlo Planeación). 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rtl="0" algn="l"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Realizar parrilla de difusión de logros para pos-evento.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  <a:p>
            <a:pPr indent="-205149" lvl="0" marL="457200" rtl="0" algn="l">
              <a:spcBef>
                <a:spcPts val="0"/>
              </a:spcBef>
              <a:spcAft>
                <a:spcPts val="0"/>
              </a:spcAft>
              <a:buClr>
                <a:srgbClr val="E4032E"/>
              </a:buClr>
              <a:buSzPts val="1700"/>
              <a:buFont typeface="Lexend Deca Light"/>
              <a:buChar char="●"/>
            </a:pPr>
            <a:r>
              <a:rPr lang="en-CO" sz="1700"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rPr>
              <a:t>Publicación previa en Página web sobre el evento de rendición de cuentas e invitación a dejar preguntas. </a:t>
            </a:r>
            <a:endParaRPr sz="1700">
              <a:solidFill>
                <a:schemeClr val="dk1"/>
              </a:solidFill>
              <a:latin typeface="Lexend Deca Light"/>
              <a:ea typeface="Lexend Deca Light"/>
              <a:cs typeface="Lexend Deca Light"/>
              <a:sym typeface="Lexend Deca Light"/>
            </a:endParaRPr>
          </a:p>
        </p:txBody>
      </p:sp>
      <p:pic>
        <p:nvPicPr>
          <p:cNvPr id="168" name="Google Shape;168;g2e409e8f685_12_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48725" y="6198150"/>
            <a:ext cx="813076" cy="2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e409e8f685_12_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183" y="6046127"/>
            <a:ext cx="793083" cy="55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e409e8f685_12_49" title="asp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2e409e8f685_12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8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e409e8f685_12_73"/>
          <p:cNvSpPr/>
          <p:nvPr/>
        </p:nvSpPr>
        <p:spPr>
          <a:xfrm flipH="1">
            <a:off x="10943683" y="2532197"/>
            <a:ext cx="1245300" cy="4325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e409e8f685_12_73"/>
          <p:cNvSpPr/>
          <p:nvPr/>
        </p:nvSpPr>
        <p:spPr>
          <a:xfrm rot="10800000">
            <a:off x="10943683" y="-103"/>
            <a:ext cx="1245300" cy="2532300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e409e8f685_12_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699" y="5852850"/>
            <a:ext cx="1628600" cy="53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e409e8f685_12_73"/>
          <p:cNvSpPr/>
          <p:nvPr/>
        </p:nvSpPr>
        <p:spPr>
          <a:xfrm flipH="1">
            <a:off x="-1160900" y="479700"/>
            <a:ext cx="3074100" cy="6378300"/>
          </a:xfrm>
          <a:prstGeom prst="parallelogram">
            <a:avLst>
              <a:gd fmla="val 71939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O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e409e8f685_12_73" title="casa3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4784" y="-70450"/>
            <a:ext cx="506648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e409e8f685_12_73" title="asp2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05044" y="211299"/>
            <a:ext cx="637302" cy="5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e409e8f685_12_73"/>
          <p:cNvSpPr txBox="1"/>
          <p:nvPr/>
        </p:nvSpPr>
        <p:spPr>
          <a:xfrm>
            <a:off x="2636500" y="3761275"/>
            <a:ext cx="6729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CO" sz="6000" u="none" cap="none" strike="noStrik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GRACIAS</a:t>
            </a:r>
            <a:endParaRPr b="1" i="0" sz="6000" u="none" cap="none" strike="noStrik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